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51206400" cy="32918400"/>
  <p:notesSz cx="32461200" cy="49834800"/>
  <p:defaultTextStyle>
    <a:defPPr>
      <a:defRPr lang="en-US"/>
    </a:defPPr>
    <a:lvl1pPr marL="0" algn="l" defTabSz="3738823" rtl="0" eaLnBrk="1" latinLnBrk="0" hangingPunct="1">
      <a:defRPr sz="7500" kern="1200">
        <a:solidFill>
          <a:schemeClr val="tx1"/>
        </a:solidFill>
        <a:latin typeface="+mn-lt"/>
        <a:ea typeface="+mn-ea"/>
        <a:cs typeface="+mn-cs"/>
      </a:defRPr>
    </a:lvl1pPr>
    <a:lvl2pPr marL="1869411" algn="l" defTabSz="3738823" rtl="0" eaLnBrk="1" latinLnBrk="0" hangingPunct="1">
      <a:defRPr sz="7500" kern="1200">
        <a:solidFill>
          <a:schemeClr val="tx1"/>
        </a:solidFill>
        <a:latin typeface="+mn-lt"/>
        <a:ea typeface="+mn-ea"/>
        <a:cs typeface="+mn-cs"/>
      </a:defRPr>
    </a:lvl2pPr>
    <a:lvl3pPr marL="3738823" algn="l" defTabSz="3738823" rtl="0" eaLnBrk="1" latinLnBrk="0" hangingPunct="1">
      <a:defRPr sz="7500" kern="1200">
        <a:solidFill>
          <a:schemeClr val="tx1"/>
        </a:solidFill>
        <a:latin typeface="+mn-lt"/>
        <a:ea typeface="+mn-ea"/>
        <a:cs typeface="+mn-cs"/>
      </a:defRPr>
    </a:lvl3pPr>
    <a:lvl4pPr marL="5608234" algn="l" defTabSz="3738823" rtl="0" eaLnBrk="1" latinLnBrk="0" hangingPunct="1">
      <a:defRPr sz="7500" kern="1200">
        <a:solidFill>
          <a:schemeClr val="tx1"/>
        </a:solidFill>
        <a:latin typeface="+mn-lt"/>
        <a:ea typeface="+mn-ea"/>
        <a:cs typeface="+mn-cs"/>
      </a:defRPr>
    </a:lvl4pPr>
    <a:lvl5pPr marL="7477645" algn="l" defTabSz="3738823" rtl="0" eaLnBrk="1" latinLnBrk="0" hangingPunct="1">
      <a:defRPr sz="7500" kern="1200">
        <a:solidFill>
          <a:schemeClr val="tx1"/>
        </a:solidFill>
        <a:latin typeface="+mn-lt"/>
        <a:ea typeface="+mn-ea"/>
        <a:cs typeface="+mn-cs"/>
      </a:defRPr>
    </a:lvl5pPr>
    <a:lvl6pPr marL="9347056" algn="l" defTabSz="3738823" rtl="0" eaLnBrk="1" latinLnBrk="0" hangingPunct="1">
      <a:defRPr sz="7500" kern="1200">
        <a:solidFill>
          <a:schemeClr val="tx1"/>
        </a:solidFill>
        <a:latin typeface="+mn-lt"/>
        <a:ea typeface="+mn-ea"/>
        <a:cs typeface="+mn-cs"/>
      </a:defRPr>
    </a:lvl6pPr>
    <a:lvl7pPr marL="11216468" algn="l" defTabSz="3738823" rtl="0" eaLnBrk="1" latinLnBrk="0" hangingPunct="1">
      <a:defRPr sz="7500" kern="1200">
        <a:solidFill>
          <a:schemeClr val="tx1"/>
        </a:solidFill>
        <a:latin typeface="+mn-lt"/>
        <a:ea typeface="+mn-ea"/>
        <a:cs typeface="+mn-cs"/>
      </a:defRPr>
    </a:lvl7pPr>
    <a:lvl8pPr marL="13085873" algn="l" defTabSz="3738823" rtl="0" eaLnBrk="1" latinLnBrk="0" hangingPunct="1">
      <a:defRPr sz="7500" kern="1200">
        <a:solidFill>
          <a:schemeClr val="tx1"/>
        </a:solidFill>
        <a:latin typeface="+mn-lt"/>
        <a:ea typeface="+mn-ea"/>
        <a:cs typeface="+mn-cs"/>
      </a:defRPr>
    </a:lvl8pPr>
    <a:lvl9pPr marL="14955284" algn="l" defTabSz="3738823" rtl="0" eaLnBrk="1" latinLnBrk="0" hangingPunct="1">
      <a:defRPr sz="7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0001"/>
    <a:srgbClr val="920003"/>
    <a:srgbClr val="9A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09" autoAdjust="0"/>
    <p:restoredTop sz="94660"/>
  </p:normalViewPr>
  <p:slideViewPr>
    <p:cSldViewPr snapToGrid="0">
      <p:cViewPr>
        <p:scale>
          <a:sx n="40" d="100"/>
          <a:sy n="40" d="100"/>
        </p:scale>
        <p:origin x="-571" y="24"/>
      </p:cViewPr>
      <p:guideLst>
        <p:guide orient="horz" pos="10368"/>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5T18:06:34.378"/>
    </inkml:context>
    <inkml:brush xml:id="br0">
      <inkml:brushProperty name="width" value="0.05" units="cm"/>
      <inkml:brushProperty name="height" value="0.05" units="cm"/>
    </inkml:brush>
  </inkml:definitions>
  <inkml:trace contextRef="#ctx0" brushRef="#br0">0 1 24575,'0'11'0,"0"16"0,0 13 0,0 13 0,0 19 0,0 9 0,0 3 0,0-3 0,0 8 0,0 1 0,0-5 0,0-4 0,0 6 0,0-12-8191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5T18:09:40.912"/>
    </inkml:context>
    <inkml:brush xml:id="br0">
      <inkml:brushProperty name="width" value="0.05" units="cm"/>
      <inkml:brushProperty name="height" value="0.05" units="cm"/>
    </inkml:brush>
  </inkml:definitions>
  <inkml:trace contextRef="#ctx0" brushRef="#br0">0 1 24575,'0'11'0,"0"16"0,0 13 0,0 13 0,0 19 0,0 9 0,0 3 0,0-3 0,0 8 0,0 1 0,0-5 0,0-4 0,0 6 0,0-12-8191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52"/>
            <a:ext cx="43525440" cy="7056120"/>
          </a:xfrm>
        </p:spPr>
        <p:txBody>
          <a:bodyPr/>
          <a:lstStyle/>
          <a:p>
            <a:r>
              <a:rPr lang="en-US"/>
              <a:t>Click to edit Master title style</a:t>
            </a:r>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1869411" indent="0" algn="ctr">
              <a:buNone/>
              <a:defRPr>
                <a:solidFill>
                  <a:schemeClr val="tx1">
                    <a:tint val="75000"/>
                  </a:schemeClr>
                </a:solidFill>
              </a:defRPr>
            </a:lvl2pPr>
            <a:lvl3pPr marL="3738823" indent="0" algn="ctr">
              <a:buNone/>
              <a:defRPr>
                <a:solidFill>
                  <a:schemeClr val="tx1">
                    <a:tint val="75000"/>
                  </a:schemeClr>
                </a:solidFill>
              </a:defRPr>
            </a:lvl3pPr>
            <a:lvl4pPr marL="5608234" indent="0" algn="ctr">
              <a:buNone/>
              <a:defRPr>
                <a:solidFill>
                  <a:schemeClr val="tx1">
                    <a:tint val="75000"/>
                  </a:schemeClr>
                </a:solidFill>
              </a:defRPr>
            </a:lvl4pPr>
            <a:lvl5pPr marL="7477645" indent="0" algn="ctr">
              <a:buNone/>
              <a:defRPr>
                <a:solidFill>
                  <a:schemeClr val="tx1">
                    <a:tint val="75000"/>
                  </a:schemeClr>
                </a:solidFill>
              </a:defRPr>
            </a:lvl5pPr>
            <a:lvl6pPr marL="9347056" indent="0" algn="ctr">
              <a:buNone/>
              <a:defRPr>
                <a:solidFill>
                  <a:schemeClr val="tx1">
                    <a:tint val="75000"/>
                  </a:schemeClr>
                </a:solidFill>
              </a:defRPr>
            </a:lvl6pPr>
            <a:lvl7pPr marL="11216468" indent="0" algn="ctr">
              <a:buNone/>
              <a:defRPr>
                <a:solidFill>
                  <a:schemeClr val="tx1">
                    <a:tint val="75000"/>
                  </a:schemeClr>
                </a:solidFill>
              </a:defRPr>
            </a:lvl7pPr>
            <a:lvl8pPr marL="13085873" indent="0" algn="ctr">
              <a:buNone/>
              <a:defRPr>
                <a:solidFill>
                  <a:schemeClr val="tx1">
                    <a:tint val="75000"/>
                  </a:schemeClr>
                </a:solidFill>
              </a:defRPr>
            </a:lvl8pPr>
            <a:lvl9pPr marL="149552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A93051D-F287-4220-B31B-E3B0E3B6AEFA}" type="datetime1">
              <a:rPr lang="en-US">
                <a:solidFill>
                  <a:prstClr val="black">
                    <a:tint val="75000"/>
                  </a:prstClr>
                </a:solidFill>
              </a:rPr>
              <a:pPr>
                <a:def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dirty="0" smtClean="0"/>
            </a:lvl1pPr>
          </a:lstStyle>
          <a:p>
            <a:pPr>
              <a:defRPr/>
            </a:pPr>
            <a:r>
              <a:rPr lang="en-US"/>
              <a:t>M. </a:t>
            </a:r>
            <a:r>
              <a:rPr lang="en-US" err="1"/>
              <a:t>Dugger</a:t>
            </a:r>
            <a:r>
              <a:rPr lang="en-US"/>
              <a:t>, ASU group meeting, November 2012</a:t>
            </a:r>
          </a:p>
        </p:txBody>
      </p:sp>
      <p:sp>
        <p:nvSpPr>
          <p:cNvPr id="6" name="Slide Number Placeholder 5"/>
          <p:cNvSpPr>
            <a:spLocks noGrp="1"/>
          </p:cNvSpPr>
          <p:nvPr>
            <p:ph type="sldNum" sz="quarter" idx="12"/>
          </p:nvPr>
        </p:nvSpPr>
        <p:spPr/>
        <p:txBody>
          <a:bodyPr/>
          <a:lstStyle>
            <a:lvl1pPr>
              <a:defRPr/>
            </a:lvl1pPr>
          </a:lstStyle>
          <a:p>
            <a:pPr>
              <a:defRPr/>
            </a:pPr>
            <a:fld id="{46299F60-6401-467D-9CD2-A84987020E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463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8EF24E-4B65-423D-8D8E-E7756DB61194}" type="datetime1">
              <a:rPr lang="en-US">
                <a:solidFill>
                  <a:prstClr val="black">
                    <a:tint val="75000"/>
                  </a:prstClr>
                </a:solidFill>
              </a:rPr>
              <a:pPr>
                <a:def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6" name="Slide Number Placeholder 5"/>
          <p:cNvSpPr>
            <a:spLocks noGrp="1"/>
          </p:cNvSpPr>
          <p:nvPr>
            <p:ph type="sldNum" sz="quarter" idx="12"/>
          </p:nvPr>
        </p:nvSpPr>
        <p:spPr/>
        <p:txBody>
          <a:bodyPr/>
          <a:lstStyle>
            <a:lvl1pPr>
              <a:defRPr/>
            </a:lvl1pPr>
          </a:lstStyle>
          <a:p>
            <a:pPr>
              <a:defRPr/>
            </a:pPr>
            <a:fld id="{4061753E-44DE-4792-835E-80F0441AE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881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72"/>
            <a:ext cx="1152144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318272"/>
            <a:ext cx="3371088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542D96-5142-465F-BB8A-87E2D23AED6C}" type="datetime1">
              <a:rPr lang="en-US">
                <a:solidFill>
                  <a:prstClr val="black">
                    <a:tint val="75000"/>
                  </a:prstClr>
                </a:solidFill>
              </a:rPr>
              <a:pPr>
                <a:def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6" name="Slide Number Placeholder 5"/>
          <p:cNvSpPr>
            <a:spLocks noGrp="1"/>
          </p:cNvSpPr>
          <p:nvPr>
            <p:ph type="sldNum" sz="quarter" idx="12"/>
          </p:nvPr>
        </p:nvSpPr>
        <p:spPr/>
        <p:txBody>
          <a:bodyPr/>
          <a:lstStyle>
            <a:lvl1pPr>
              <a:defRPr/>
            </a:lvl1pPr>
          </a:lstStyle>
          <a:p>
            <a:pPr>
              <a:defRPr/>
            </a:pPr>
            <a:fld id="{BF955D41-A5B5-460B-82CE-FBDA99B425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28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111463" y="28682397"/>
            <a:ext cx="6113010" cy="3674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73882" tIns="186938" rIns="373882" bIns="186938" spcCol="0" rtlCol="0" anchor="ctr"/>
          <a:lstStyle/>
          <a:p>
            <a:pPr algn="ctr"/>
            <a:endParaRPr lang="en-US"/>
          </a:p>
        </p:txBody>
      </p:sp>
    </p:spTree>
    <p:extLst>
      <p:ext uri="{BB962C8B-B14F-4D97-AF65-F5344CB8AC3E}">
        <p14:creationId xmlns:p14="http://schemas.microsoft.com/office/powerpoint/2010/main" val="81069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32"/>
            <a:ext cx="43525440" cy="6537960"/>
          </a:xfrm>
        </p:spPr>
        <p:txBody>
          <a:bodyPr anchor="t"/>
          <a:lstStyle>
            <a:lvl1pPr algn="l">
              <a:defRPr sz="16100" b="1" cap="all"/>
            </a:lvl1pPr>
          </a:lstStyle>
          <a:p>
            <a:r>
              <a:rPr lang="en-US"/>
              <a:t>Click to edit Master title style</a:t>
            </a:r>
          </a:p>
        </p:txBody>
      </p:sp>
      <p:sp>
        <p:nvSpPr>
          <p:cNvPr id="3" name="Text Placeholder 2"/>
          <p:cNvSpPr>
            <a:spLocks noGrp="1"/>
          </p:cNvSpPr>
          <p:nvPr>
            <p:ph type="body" idx="1"/>
          </p:nvPr>
        </p:nvSpPr>
        <p:spPr>
          <a:xfrm>
            <a:off x="4044953" y="13952226"/>
            <a:ext cx="43525440" cy="7200900"/>
          </a:xfrm>
        </p:spPr>
        <p:txBody>
          <a:bodyPr anchor="b"/>
          <a:lstStyle>
            <a:lvl1pPr marL="0" indent="0">
              <a:buNone/>
              <a:defRPr sz="8100">
                <a:solidFill>
                  <a:schemeClr val="tx1">
                    <a:tint val="75000"/>
                  </a:schemeClr>
                </a:solidFill>
              </a:defRPr>
            </a:lvl1pPr>
            <a:lvl2pPr marL="1869411" indent="0">
              <a:buNone/>
              <a:defRPr sz="7500">
                <a:solidFill>
                  <a:schemeClr val="tx1">
                    <a:tint val="75000"/>
                  </a:schemeClr>
                </a:solidFill>
              </a:defRPr>
            </a:lvl2pPr>
            <a:lvl3pPr marL="3738823" indent="0">
              <a:buNone/>
              <a:defRPr sz="6300">
                <a:solidFill>
                  <a:schemeClr val="tx1">
                    <a:tint val="75000"/>
                  </a:schemeClr>
                </a:solidFill>
              </a:defRPr>
            </a:lvl3pPr>
            <a:lvl4pPr marL="5608234" indent="0">
              <a:buNone/>
              <a:defRPr sz="5800">
                <a:solidFill>
                  <a:schemeClr val="tx1">
                    <a:tint val="75000"/>
                  </a:schemeClr>
                </a:solidFill>
              </a:defRPr>
            </a:lvl4pPr>
            <a:lvl5pPr marL="7477645" indent="0">
              <a:buNone/>
              <a:defRPr sz="5800">
                <a:solidFill>
                  <a:schemeClr val="tx1">
                    <a:tint val="75000"/>
                  </a:schemeClr>
                </a:solidFill>
              </a:defRPr>
            </a:lvl5pPr>
            <a:lvl6pPr marL="9347056" indent="0">
              <a:buNone/>
              <a:defRPr sz="5800">
                <a:solidFill>
                  <a:schemeClr val="tx1">
                    <a:tint val="75000"/>
                  </a:schemeClr>
                </a:solidFill>
              </a:defRPr>
            </a:lvl6pPr>
            <a:lvl7pPr marL="11216468" indent="0">
              <a:buNone/>
              <a:defRPr sz="5800">
                <a:solidFill>
                  <a:schemeClr val="tx1">
                    <a:tint val="75000"/>
                  </a:schemeClr>
                </a:solidFill>
              </a:defRPr>
            </a:lvl7pPr>
            <a:lvl8pPr marL="13085873" indent="0">
              <a:buNone/>
              <a:defRPr sz="5800">
                <a:solidFill>
                  <a:schemeClr val="tx1">
                    <a:tint val="75000"/>
                  </a:schemeClr>
                </a:solidFill>
              </a:defRPr>
            </a:lvl8pPr>
            <a:lvl9pPr marL="14955284"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898B5E-BC5C-4365-BD9D-EC6D226BA520}" type="datetime1">
              <a:rPr lang="en-US">
                <a:solidFill>
                  <a:prstClr val="black">
                    <a:tint val="75000"/>
                  </a:prstClr>
                </a:solidFill>
              </a:rPr>
              <a:pPr>
                <a:def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6" name="Slide Number Placeholder 5"/>
          <p:cNvSpPr>
            <a:spLocks noGrp="1"/>
          </p:cNvSpPr>
          <p:nvPr>
            <p:ph type="sldNum" sz="quarter" idx="12"/>
          </p:nvPr>
        </p:nvSpPr>
        <p:spPr/>
        <p:txBody>
          <a:bodyPr/>
          <a:lstStyle>
            <a:lvl1pPr>
              <a:defRPr/>
            </a:lvl1pPr>
          </a:lstStyle>
          <a:p>
            <a:pPr>
              <a:defRPr/>
            </a:pPr>
            <a:fld id="{BF91169E-2FB6-4871-B899-29DEF62F59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431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7680972"/>
            <a:ext cx="22616160" cy="21724620"/>
          </a:xfrm>
        </p:spPr>
        <p:txBody>
          <a:bodyPr/>
          <a:lstStyle>
            <a:lvl1pPr>
              <a:defRPr sz="11500"/>
            </a:lvl1pPr>
            <a:lvl2pPr>
              <a:defRPr sz="9800"/>
            </a:lvl2pPr>
            <a:lvl3pPr>
              <a:defRPr sz="81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7680972"/>
            <a:ext cx="22616160" cy="21724620"/>
          </a:xfrm>
        </p:spPr>
        <p:txBody>
          <a:bodyPr/>
          <a:lstStyle>
            <a:lvl1pPr>
              <a:defRPr sz="11500"/>
            </a:lvl1pPr>
            <a:lvl2pPr>
              <a:defRPr sz="9800"/>
            </a:lvl2pPr>
            <a:lvl3pPr>
              <a:defRPr sz="81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88EBBF-F8ED-47FA-A02E-1F40FC6C523C}" type="datetime1">
              <a:rPr lang="en-US">
                <a:solidFill>
                  <a:prstClr val="black">
                    <a:tint val="75000"/>
                  </a:prstClr>
                </a:solidFill>
              </a:rPr>
              <a:pPr>
                <a:defRPr/>
              </a:pPr>
              <a:t>3/25/2022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7" name="Slide Number Placeholder 5"/>
          <p:cNvSpPr>
            <a:spLocks noGrp="1"/>
          </p:cNvSpPr>
          <p:nvPr>
            <p:ph type="sldNum" sz="quarter" idx="12"/>
          </p:nvPr>
        </p:nvSpPr>
        <p:spPr/>
        <p:txBody>
          <a:bodyPr/>
          <a:lstStyle>
            <a:lvl1pPr>
              <a:defRPr/>
            </a:lvl1pPr>
          </a:lstStyle>
          <a:p>
            <a:pPr>
              <a:defRPr/>
            </a:pPr>
            <a:fld id="{637071F3-377A-49A5-85A6-AAD7B81A56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532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7368540"/>
            <a:ext cx="22625053" cy="3070860"/>
          </a:xfrm>
        </p:spPr>
        <p:txBody>
          <a:bodyPr anchor="b"/>
          <a:lstStyle>
            <a:lvl1pPr marL="0" indent="0">
              <a:buNone/>
              <a:defRPr sz="9800" b="1"/>
            </a:lvl1pPr>
            <a:lvl2pPr marL="1869411" indent="0">
              <a:buNone/>
              <a:defRPr sz="8100" b="1"/>
            </a:lvl2pPr>
            <a:lvl3pPr marL="3738823" indent="0">
              <a:buNone/>
              <a:defRPr sz="7500" b="1"/>
            </a:lvl3pPr>
            <a:lvl4pPr marL="5608234" indent="0">
              <a:buNone/>
              <a:defRPr sz="6300" b="1"/>
            </a:lvl4pPr>
            <a:lvl5pPr marL="7477645" indent="0">
              <a:buNone/>
              <a:defRPr sz="6300" b="1"/>
            </a:lvl5pPr>
            <a:lvl6pPr marL="9347056" indent="0">
              <a:buNone/>
              <a:defRPr sz="6300" b="1"/>
            </a:lvl6pPr>
            <a:lvl7pPr marL="11216468" indent="0">
              <a:buNone/>
              <a:defRPr sz="6300" b="1"/>
            </a:lvl7pPr>
            <a:lvl8pPr marL="13085873" indent="0">
              <a:buNone/>
              <a:defRPr sz="6300" b="1"/>
            </a:lvl8pPr>
            <a:lvl9pPr marL="14955284" indent="0">
              <a:buNone/>
              <a:defRPr sz="6300" b="1"/>
            </a:lvl9pPr>
          </a:lstStyle>
          <a:p>
            <a:pPr lvl="0"/>
            <a:r>
              <a:rPr lang="en-US"/>
              <a:t>Click to edit Master text styles</a:t>
            </a:r>
          </a:p>
        </p:txBody>
      </p:sp>
      <p:sp>
        <p:nvSpPr>
          <p:cNvPr id="4" name="Content Placeholder 3"/>
          <p:cNvSpPr>
            <a:spLocks noGrp="1"/>
          </p:cNvSpPr>
          <p:nvPr>
            <p:ph sz="half" idx="2"/>
          </p:nvPr>
        </p:nvSpPr>
        <p:spPr>
          <a:xfrm>
            <a:off x="2560320" y="10439400"/>
            <a:ext cx="22625053" cy="18966180"/>
          </a:xfrm>
        </p:spPr>
        <p:txBody>
          <a:bodyPr/>
          <a:lstStyle>
            <a:lvl1pPr>
              <a:defRPr sz="9800"/>
            </a:lvl1pPr>
            <a:lvl2pPr>
              <a:defRPr sz="8100"/>
            </a:lvl2pPr>
            <a:lvl3pPr>
              <a:defRPr sz="75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54" y="7368540"/>
            <a:ext cx="22633940" cy="3070860"/>
          </a:xfrm>
        </p:spPr>
        <p:txBody>
          <a:bodyPr anchor="b"/>
          <a:lstStyle>
            <a:lvl1pPr marL="0" indent="0">
              <a:buNone/>
              <a:defRPr sz="9800" b="1"/>
            </a:lvl1pPr>
            <a:lvl2pPr marL="1869411" indent="0">
              <a:buNone/>
              <a:defRPr sz="8100" b="1"/>
            </a:lvl2pPr>
            <a:lvl3pPr marL="3738823" indent="0">
              <a:buNone/>
              <a:defRPr sz="7500" b="1"/>
            </a:lvl3pPr>
            <a:lvl4pPr marL="5608234" indent="0">
              <a:buNone/>
              <a:defRPr sz="6300" b="1"/>
            </a:lvl4pPr>
            <a:lvl5pPr marL="7477645" indent="0">
              <a:buNone/>
              <a:defRPr sz="6300" b="1"/>
            </a:lvl5pPr>
            <a:lvl6pPr marL="9347056" indent="0">
              <a:buNone/>
              <a:defRPr sz="6300" b="1"/>
            </a:lvl6pPr>
            <a:lvl7pPr marL="11216468" indent="0">
              <a:buNone/>
              <a:defRPr sz="6300" b="1"/>
            </a:lvl7pPr>
            <a:lvl8pPr marL="13085873" indent="0">
              <a:buNone/>
              <a:defRPr sz="6300" b="1"/>
            </a:lvl8pPr>
            <a:lvl9pPr marL="14955284" indent="0">
              <a:buNone/>
              <a:defRPr sz="6300" b="1"/>
            </a:lvl9pPr>
          </a:lstStyle>
          <a:p>
            <a:pPr lvl="0"/>
            <a:r>
              <a:rPr lang="en-US"/>
              <a:t>Click to edit Master text styles</a:t>
            </a:r>
          </a:p>
        </p:txBody>
      </p:sp>
      <p:sp>
        <p:nvSpPr>
          <p:cNvPr id="6" name="Content Placeholder 5"/>
          <p:cNvSpPr>
            <a:spLocks noGrp="1"/>
          </p:cNvSpPr>
          <p:nvPr>
            <p:ph sz="quarter" idx="4"/>
          </p:nvPr>
        </p:nvSpPr>
        <p:spPr>
          <a:xfrm>
            <a:off x="26012154" y="10439400"/>
            <a:ext cx="22633940" cy="18966180"/>
          </a:xfrm>
        </p:spPr>
        <p:txBody>
          <a:bodyPr/>
          <a:lstStyle>
            <a:lvl1pPr>
              <a:defRPr sz="9800"/>
            </a:lvl1pPr>
            <a:lvl2pPr>
              <a:defRPr sz="8100"/>
            </a:lvl2pPr>
            <a:lvl3pPr>
              <a:defRPr sz="750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C053BDF-55AE-4D16-BEAB-7B2E5F98A663}" type="datetime1">
              <a:rPr lang="en-US">
                <a:solidFill>
                  <a:prstClr val="black">
                    <a:tint val="75000"/>
                  </a:prstClr>
                </a:solidFill>
              </a:rPr>
              <a:pPr>
                <a:defRPr/>
              </a:pPr>
              <a:t>3/25/2022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9" name="Slide Number Placeholder 5"/>
          <p:cNvSpPr>
            <a:spLocks noGrp="1"/>
          </p:cNvSpPr>
          <p:nvPr>
            <p:ph type="sldNum" sz="quarter" idx="12"/>
          </p:nvPr>
        </p:nvSpPr>
        <p:spPr/>
        <p:txBody>
          <a:bodyPr/>
          <a:lstStyle>
            <a:lvl1pPr>
              <a:defRPr/>
            </a:lvl1pPr>
          </a:lstStyle>
          <a:p>
            <a:pPr>
              <a:defRPr/>
            </a:pPr>
            <a:fld id="{2EEAA941-5B6B-4405-86C6-66BF4CB66F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218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C9CC659-E747-4929-86E5-8DDF35A0BFCD}" type="datetime1">
              <a:rPr lang="en-US">
                <a:solidFill>
                  <a:prstClr val="black">
                    <a:tint val="75000"/>
                  </a:prstClr>
                </a:solidFill>
              </a:rPr>
              <a:pPr>
                <a:defRPr/>
              </a:pPr>
              <a:t>3/25/2022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5" name="Slide Number Placeholder 5"/>
          <p:cNvSpPr>
            <a:spLocks noGrp="1"/>
          </p:cNvSpPr>
          <p:nvPr>
            <p:ph type="sldNum" sz="quarter" idx="12"/>
          </p:nvPr>
        </p:nvSpPr>
        <p:spPr/>
        <p:txBody>
          <a:bodyPr/>
          <a:lstStyle>
            <a:lvl1pPr>
              <a:defRPr/>
            </a:lvl1pPr>
          </a:lstStyle>
          <a:p>
            <a:pPr>
              <a:defRPr/>
            </a:pPr>
            <a:fld id="{D73DD053-3765-46B4-8ABE-978ECB61EA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882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2BD24-118A-4A5A-A958-2A80A95CB9DF}" type="datetime1">
              <a:rPr lang="en-US">
                <a:solidFill>
                  <a:prstClr val="black">
                    <a:tint val="75000"/>
                  </a:prstClr>
                </a:solidFill>
              </a:rPr>
              <a:pPr>
                <a:defRPr/>
              </a:pPr>
              <a:t>3/25/2022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4" name="Slide Number Placeholder 5"/>
          <p:cNvSpPr>
            <a:spLocks noGrp="1"/>
          </p:cNvSpPr>
          <p:nvPr>
            <p:ph type="sldNum" sz="quarter" idx="12"/>
          </p:nvPr>
        </p:nvSpPr>
        <p:spPr/>
        <p:txBody>
          <a:bodyPr/>
          <a:lstStyle>
            <a:lvl1pPr>
              <a:defRPr/>
            </a:lvl1pPr>
          </a:lstStyle>
          <a:p>
            <a:pPr>
              <a:defRPr/>
            </a:pPr>
            <a:fld id="{DCF3AF45-A151-4A4E-B7E3-426B382C4B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531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8" y="1310640"/>
            <a:ext cx="16846553" cy="5577840"/>
          </a:xfrm>
        </p:spPr>
        <p:txBody>
          <a:bodyPr anchor="b"/>
          <a:lstStyle>
            <a:lvl1pPr algn="l">
              <a:defRPr sz="8100" b="1"/>
            </a:lvl1pPr>
          </a:lstStyle>
          <a:p>
            <a:r>
              <a:rPr lang="en-US"/>
              <a:t>Click to edit Master title style</a:t>
            </a:r>
          </a:p>
        </p:txBody>
      </p:sp>
      <p:sp>
        <p:nvSpPr>
          <p:cNvPr id="3" name="Content Placeholder 2"/>
          <p:cNvSpPr>
            <a:spLocks noGrp="1"/>
          </p:cNvSpPr>
          <p:nvPr>
            <p:ph idx="1"/>
          </p:nvPr>
        </p:nvSpPr>
        <p:spPr>
          <a:xfrm>
            <a:off x="20020280" y="1310652"/>
            <a:ext cx="28625800" cy="28094940"/>
          </a:xfrm>
        </p:spPr>
        <p:txBody>
          <a:bodyPr/>
          <a:lstStyle>
            <a:lvl1pPr>
              <a:defRPr sz="13200"/>
            </a:lvl1pPr>
            <a:lvl2pPr>
              <a:defRPr sz="11500"/>
            </a:lvl2pPr>
            <a:lvl3pPr>
              <a:defRPr sz="9800"/>
            </a:lvl3pPr>
            <a:lvl4pPr>
              <a:defRPr sz="8100"/>
            </a:lvl4pPr>
            <a:lvl5pPr>
              <a:defRPr sz="8100"/>
            </a:lvl5pPr>
            <a:lvl6pPr>
              <a:defRPr sz="8100"/>
            </a:lvl6pPr>
            <a:lvl7pPr>
              <a:defRPr sz="8100"/>
            </a:lvl7pPr>
            <a:lvl8pPr>
              <a:defRPr sz="8100"/>
            </a:lvl8pPr>
            <a:lvl9pPr>
              <a:defRPr sz="8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8" y="6888492"/>
            <a:ext cx="16846553" cy="22517100"/>
          </a:xfrm>
        </p:spPr>
        <p:txBody>
          <a:bodyPr/>
          <a:lstStyle>
            <a:lvl1pPr marL="0" indent="0">
              <a:buNone/>
              <a:defRPr sz="5800"/>
            </a:lvl1pPr>
            <a:lvl2pPr marL="1869411" indent="0">
              <a:buNone/>
              <a:defRPr sz="5200"/>
            </a:lvl2pPr>
            <a:lvl3pPr marL="3738823" indent="0">
              <a:buNone/>
              <a:defRPr sz="4000"/>
            </a:lvl3pPr>
            <a:lvl4pPr marL="5608234" indent="0">
              <a:buNone/>
              <a:defRPr sz="3500"/>
            </a:lvl4pPr>
            <a:lvl5pPr marL="7477645" indent="0">
              <a:buNone/>
              <a:defRPr sz="3500"/>
            </a:lvl5pPr>
            <a:lvl6pPr marL="9347056" indent="0">
              <a:buNone/>
              <a:defRPr sz="3500"/>
            </a:lvl6pPr>
            <a:lvl7pPr marL="11216468" indent="0">
              <a:buNone/>
              <a:defRPr sz="3500"/>
            </a:lvl7pPr>
            <a:lvl8pPr marL="13085873" indent="0">
              <a:buNone/>
              <a:defRPr sz="3500"/>
            </a:lvl8pPr>
            <a:lvl9pPr marL="14955284" indent="0">
              <a:buNone/>
              <a:defRPr sz="35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DAB165-36D4-47F3-AE6F-4B926EE63CDA}" type="datetime1">
              <a:rPr lang="en-US">
                <a:solidFill>
                  <a:prstClr val="black">
                    <a:tint val="75000"/>
                  </a:prstClr>
                </a:solidFill>
              </a:rPr>
              <a:pPr>
                <a:defRPr/>
              </a:pPr>
              <a:t>3/25/2022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7" name="Slide Number Placeholder 5"/>
          <p:cNvSpPr>
            <a:spLocks noGrp="1"/>
          </p:cNvSpPr>
          <p:nvPr>
            <p:ph type="sldNum" sz="quarter" idx="12"/>
          </p:nvPr>
        </p:nvSpPr>
        <p:spPr/>
        <p:txBody>
          <a:bodyPr/>
          <a:lstStyle>
            <a:lvl1pPr>
              <a:defRPr/>
            </a:lvl1pPr>
          </a:lstStyle>
          <a:p>
            <a:pPr>
              <a:defRPr/>
            </a:pPr>
            <a:fld id="{7DAFA21D-595B-4D03-AA9A-4C0154B7F1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907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0"/>
          </a:xfrm>
        </p:spPr>
        <p:txBody>
          <a:bodyPr anchor="b"/>
          <a:lstStyle>
            <a:lvl1pPr algn="l">
              <a:defRPr sz="8100" b="1"/>
            </a:lvl1pPr>
          </a:lstStyle>
          <a:p>
            <a:r>
              <a:rPr lang="en-US"/>
              <a:t>Click to edit Master title style</a:t>
            </a:r>
          </a:p>
        </p:txBody>
      </p:sp>
      <p:sp>
        <p:nvSpPr>
          <p:cNvPr id="3" name="Picture Placeholder 2"/>
          <p:cNvSpPr>
            <a:spLocks noGrp="1"/>
          </p:cNvSpPr>
          <p:nvPr>
            <p:ph type="pic" idx="1"/>
          </p:nvPr>
        </p:nvSpPr>
        <p:spPr>
          <a:xfrm>
            <a:off x="10036813" y="2941320"/>
            <a:ext cx="30723840" cy="19751040"/>
          </a:xfrm>
        </p:spPr>
        <p:txBody>
          <a:bodyPr rtlCol="0">
            <a:normAutofit/>
          </a:bodyPr>
          <a:lstStyle>
            <a:lvl1pPr marL="0" indent="0">
              <a:buNone/>
              <a:defRPr sz="13200"/>
            </a:lvl1pPr>
            <a:lvl2pPr marL="1869411" indent="0">
              <a:buNone/>
              <a:defRPr sz="11500"/>
            </a:lvl2pPr>
            <a:lvl3pPr marL="3738823" indent="0">
              <a:buNone/>
              <a:defRPr sz="9800"/>
            </a:lvl3pPr>
            <a:lvl4pPr marL="5608234" indent="0">
              <a:buNone/>
              <a:defRPr sz="8100"/>
            </a:lvl4pPr>
            <a:lvl5pPr marL="7477645" indent="0">
              <a:buNone/>
              <a:defRPr sz="8100"/>
            </a:lvl5pPr>
            <a:lvl6pPr marL="9347056" indent="0">
              <a:buNone/>
              <a:defRPr sz="8100"/>
            </a:lvl6pPr>
            <a:lvl7pPr marL="11216468" indent="0">
              <a:buNone/>
              <a:defRPr sz="8100"/>
            </a:lvl7pPr>
            <a:lvl8pPr marL="13085873" indent="0">
              <a:buNone/>
              <a:defRPr sz="8100"/>
            </a:lvl8pPr>
            <a:lvl9pPr marL="14955284" indent="0">
              <a:buNone/>
              <a:defRPr sz="8100"/>
            </a:lvl9pPr>
          </a:lstStyle>
          <a:p>
            <a:pPr lvl="0"/>
            <a:endParaRPr lang="en-US" noProof="0"/>
          </a:p>
        </p:txBody>
      </p:sp>
      <p:sp>
        <p:nvSpPr>
          <p:cNvPr id="4" name="Text Placeholder 3"/>
          <p:cNvSpPr>
            <a:spLocks noGrp="1"/>
          </p:cNvSpPr>
          <p:nvPr>
            <p:ph type="body" sz="half" idx="2"/>
          </p:nvPr>
        </p:nvSpPr>
        <p:spPr>
          <a:xfrm>
            <a:off x="10036813" y="25763220"/>
            <a:ext cx="30723840" cy="3863340"/>
          </a:xfrm>
        </p:spPr>
        <p:txBody>
          <a:bodyPr/>
          <a:lstStyle>
            <a:lvl1pPr marL="0" indent="0">
              <a:buNone/>
              <a:defRPr sz="5800"/>
            </a:lvl1pPr>
            <a:lvl2pPr marL="1869411" indent="0">
              <a:buNone/>
              <a:defRPr sz="5200"/>
            </a:lvl2pPr>
            <a:lvl3pPr marL="3738823" indent="0">
              <a:buNone/>
              <a:defRPr sz="4000"/>
            </a:lvl3pPr>
            <a:lvl4pPr marL="5608234" indent="0">
              <a:buNone/>
              <a:defRPr sz="3500"/>
            </a:lvl4pPr>
            <a:lvl5pPr marL="7477645" indent="0">
              <a:buNone/>
              <a:defRPr sz="3500"/>
            </a:lvl5pPr>
            <a:lvl6pPr marL="9347056" indent="0">
              <a:buNone/>
              <a:defRPr sz="3500"/>
            </a:lvl6pPr>
            <a:lvl7pPr marL="11216468" indent="0">
              <a:buNone/>
              <a:defRPr sz="3500"/>
            </a:lvl7pPr>
            <a:lvl8pPr marL="13085873" indent="0">
              <a:buNone/>
              <a:defRPr sz="3500"/>
            </a:lvl8pPr>
            <a:lvl9pPr marL="14955284" indent="0">
              <a:buNone/>
              <a:defRPr sz="35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1216F7-138E-48F4-9E01-42927061019B}" type="datetime1">
              <a:rPr lang="en-US">
                <a:solidFill>
                  <a:prstClr val="black">
                    <a:tint val="75000"/>
                  </a:prstClr>
                </a:solidFill>
              </a:rPr>
              <a:pPr>
                <a:defRPr/>
              </a:pPr>
              <a:t>3/25/2022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M. Dugger, FROST meeting, April 2012</a:t>
            </a:r>
          </a:p>
        </p:txBody>
      </p:sp>
      <p:sp>
        <p:nvSpPr>
          <p:cNvPr id="7" name="Slide Number Placeholder 5"/>
          <p:cNvSpPr>
            <a:spLocks noGrp="1"/>
          </p:cNvSpPr>
          <p:nvPr>
            <p:ph type="sldNum" sz="quarter" idx="12"/>
          </p:nvPr>
        </p:nvSpPr>
        <p:spPr/>
        <p:txBody>
          <a:bodyPr/>
          <a:lstStyle>
            <a:lvl1pPr>
              <a:defRPr/>
            </a:lvl1pPr>
          </a:lstStyle>
          <a:p>
            <a:pPr>
              <a:defRPr/>
            </a:pPr>
            <a:fld id="{3CE1CF6E-C5AC-42F0-8E7D-4835E665BC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897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 t="-100" r="-100" b="-1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320" y="1318260"/>
            <a:ext cx="4608576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3882" tIns="186938" rIns="373882" bIns="18693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60320" y="7680972"/>
            <a:ext cx="46085760" cy="2172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3882" tIns="186938" rIns="373882" bIns="1869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0510492"/>
            <a:ext cx="11948160" cy="1752600"/>
          </a:xfrm>
          <a:prstGeom prst="rect">
            <a:avLst/>
          </a:prstGeom>
        </p:spPr>
        <p:txBody>
          <a:bodyPr vert="horz" lIns="373882" tIns="186938" rIns="373882" bIns="186938" rtlCol="0" anchor="ctr"/>
          <a:lstStyle>
            <a:lvl1pPr algn="l" fontAlgn="auto">
              <a:spcBef>
                <a:spcPts val="0"/>
              </a:spcBef>
              <a:spcAft>
                <a:spcPts val="0"/>
              </a:spcAft>
              <a:defRPr sz="5200">
                <a:solidFill>
                  <a:schemeClr val="tx1">
                    <a:tint val="75000"/>
                  </a:schemeClr>
                </a:solidFill>
                <a:latin typeface="+mn-lt"/>
                <a:cs typeface="+mn-cs"/>
              </a:defRPr>
            </a:lvl1pPr>
          </a:lstStyle>
          <a:p>
            <a:pPr>
              <a:defRPr/>
            </a:pPr>
            <a:fld id="{7C44D6ED-8668-45D8-BA15-136C679406C7}" type="datetime1">
              <a:rPr lang="en-US">
                <a:solidFill>
                  <a:prstClr val="black">
                    <a:tint val="75000"/>
                  </a:prstClr>
                </a:solidFill>
              </a:rPr>
              <a:pPr>
                <a:defRPr/>
              </a:pPr>
              <a:t>3/25/2022</a:t>
            </a:fld>
            <a:endParaRPr lang="en-US">
              <a:solidFill>
                <a:prstClr val="black">
                  <a:tint val="75000"/>
                </a:prstClr>
              </a:solidFill>
            </a:endParaRPr>
          </a:p>
        </p:txBody>
      </p:sp>
      <p:sp>
        <p:nvSpPr>
          <p:cNvPr id="5" name="Footer Placeholder 4"/>
          <p:cNvSpPr>
            <a:spLocks noGrp="1"/>
          </p:cNvSpPr>
          <p:nvPr>
            <p:ph type="ftr" sz="quarter" idx="3"/>
          </p:nvPr>
        </p:nvSpPr>
        <p:spPr>
          <a:xfrm>
            <a:off x="15361920" y="30358092"/>
            <a:ext cx="20482560" cy="1752600"/>
          </a:xfrm>
          <a:prstGeom prst="rect">
            <a:avLst/>
          </a:prstGeom>
        </p:spPr>
        <p:txBody>
          <a:bodyPr vert="horz" wrap="square" lIns="373882" tIns="186938" rIns="373882" bIns="186938" numCol="1" anchor="ctr" anchorCtr="0" compatLnSpc="1">
            <a:prstTxWarp prst="textNoShape">
              <a:avLst/>
            </a:prstTxWarp>
          </a:bodyPr>
          <a:lstStyle>
            <a:lvl1pPr algn="ctr">
              <a:defRPr sz="5200">
                <a:solidFill>
                  <a:srgbClr val="898989"/>
                </a:solidFill>
              </a:defRPr>
            </a:lvl1pPr>
          </a:lstStyle>
          <a:p>
            <a:pPr fontAlgn="base">
              <a:spcBef>
                <a:spcPct val="0"/>
              </a:spcBef>
              <a:spcAft>
                <a:spcPct val="0"/>
              </a:spcAft>
              <a:defRPr/>
            </a:pPr>
            <a:r>
              <a:rPr lang="en-US">
                <a:latin typeface="Times New Roman" pitchFamily="18" charset="0"/>
                <a:cs typeface="Arial" charset="0"/>
              </a:rPr>
              <a:t>M. Dugger, FROST meeting, April 2012</a:t>
            </a:r>
          </a:p>
        </p:txBody>
      </p:sp>
      <p:sp>
        <p:nvSpPr>
          <p:cNvPr id="1030" name="Rectangle 7"/>
          <p:cNvSpPr>
            <a:spLocks noChangeArrowheads="1"/>
          </p:cNvSpPr>
          <p:nvPr userDrawn="1"/>
        </p:nvSpPr>
        <p:spPr bwMode="auto">
          <a:xfrm>
            <a:off x="45659040" y="28529280"/>
            <a:ext cx="4693920" cy="40233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73882" tIns="186938" rIns="373882" bIns="186938" anchor="ctr"/>
          <a:lstStyle/>
          <a:p>
            <a:pPr fontAlgn="base">
              <a:spcBef>
                <a:spcPct val="0"/>
              </a:spcBef>
              <a:spcAft>
                <a:spcPct val="0"/>
              </a:spcAft>
            </a:pPr>
            <a:endParaRPr lang="en-US" sz="9800">
              <a:solidFill>
                <a:prstClr val="black"/>
              </a:solidFill>
              <a:latin typeface="Times New Roman" pitchFamily="18" charset="0"/>
              <a:cs typeface="Arial" charset="0"/>
            </a:endParaRPr>
          </a:p>
        </p:txBody>
      </p:sp>
      <p:sp>
        <p:nvSpPr>
          <p:cNvPr id="6" name="Slide Number Placeholder 5"/>
          <p:cNvSpPr>
            <a:spLocks noGrp="1"/>
          </p:cNvSpPr>
          <p:nvPr>
            <p:ph type="sldNum" sz="quarter" idx="4"/>
          </p:nvPr>
        </p:nvSpPr>
        <p:spPr>
          <a:xfrm>
            <a:off x="36697920" y="30510492"/>
            <a:ext cx="11948160" cy="1752600"/>
          </a:xfrm>
          <a:prstGeom prst="rect">
            <a:avLst/>
          </a:prstGeom>
        </p:spPr>
        <p:txBody>
          <a:bodyPr vert="horz" lIns="373882" tIns="186938" rIns="373882" bIns="186938" rtlCol="0" anchor="ctr"/>
          <a:lstStyle>
            <a:lvl1pPr algn="r" fontAlgn="auto">
              <a:spcBef>
                <a:spcPts val="0"/>
              </a:spcBef>
              <a:spcAft>
                <a:spcPts val="0"/>
              </a:spcAft>
              <a:defRPr sz="5200">
                <a:solidFill>
                  <a:schemeClr val="tx1">
                    <a:tint val="75000"/>
                  </a:schemeClr>
                </a:solidFill>
                <a:latin typeface="+mn-lt"/>
                <a:cs typeface="+mn-cs"/>
              </a:defRPr>
            </a:lvl1pPr>
          </a:lstStyle>
          <a:p>
            <a:pPr>
              <a:defRPr/>
            </a:pPr>
            <a:fld id="{6992A5B9-3717-4326-8037-F156EF30D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1871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178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17800">
          <a:solidFill>
            <a:schemeClr val="tx1"/>
          </a:solidFill>
          <a:latin typeface="Times New Roman" pitchFamily="18" charset="0"/>
        </a:defRPr>
      </a:lvl2pPr>
      <a:lvl3pPr algn="ctr" rtl="0" eaLnBrk="0" fontAlgn="base" hangingPunct="0">
        <a:spcBef>
          <a:spcPct val="0"/>
        </a:spcBef>
        <a:spcAft>
          <a:spcPct val="0"/>
        </a:spcAft>
        <a:defRPr sz="17800">
          <a:solidFill>
            <a:schemeClr val="tx1"/>
          </a:solidFill>
          <a:latin typeface="Times New Roman" pitchFamily="18" charset="0"/>
        </a:defRPr>
      </a:lvl3pPr>
      <a:lvl4pPr algn="ctr" rtl="0" eaLnBrk="0" fontAlgn="base" hangingPunct="0">
        <a:spcBef>
          <a:spcPct val="0"/>
        </a:spcBef>
        <a:spcAft>
          <a:spcPct val="0"/>
        </a:spcAft>
        <a:defRPr sz="17800">
          <a:solidFill>
            <a:schemeClr val="tx1"/>
          </a:solidFill>
          <a:latin typeface="Times New Roman" pitchFamily="18" charset="0"/>
        </a:defRPr>
      </a:lvl4pPr>
      <a:lvl5pPr algn="ctr" rtl="0" eaLnBrk="0" fontAlgn="base" hangingPunct="0">
        <a:spcBef>
          <a:spcPct val="0"/>
        </a:spcBef>
        <a:spcAft>
          <a:spcPct val="0"/>
        </a:spcAft>
        <a:defRPr sz="17800">
          <a:solidFill>
            <a:schemeClr val="tx1"/>
          </a:solidFill>
          <a:latin typeface="Times New Roman" pitchFamily="18" charset="0"/>
        </a:defRPr>
      </a:lvl5pPr>
      <a:lvl6pPr marL="1869411" algn="ctr" rtl="0" fontAlgn="base">
        <a:spcBef>
          <a:spcPct val="0"/>
        </a:spcBef>
        <a:spcAft>
          <a:spcPct val="0"/>
        </a:spcAft>
        <a:defRPr sz="17800">
          <a:solidFill>
            <a:schemeClr val="tx1"/>
          </a:solidFill>
          <a:latin typeface="Times New Roman" pitchFamily="18" charset="0"/>
        </a:defRPr>
      </a:lvl6pPr>
      <a:lvl7pPr marL="3738823" algn="ctr" rtl="0" fontAlgn="base">
        <a:spcBef>
          <a:spcPct val="0"/>
        </a:spcBef>
        <a:spcAft>
          <a:spcPct val="0"/>
        </a:spcAft>
        <a:defRPr sz="17800">
          <a:solidFill>
            <a:schemeClr val="tx1"/>
          </a:solidFill>
          <a:latin typeface="Times New Roman" pitchFamily="18" charset="0"/>
        </a:defRPr>
      </a:lvl7pPr>
      <a:lvl8pPr marL="5608234" algn="ctr" rtl="0" fontAlgn="base">
        <a:spcBef>
          <a:spcPct val="0"/>
        </a:spcBef>
        <a:spcAft>
          <a:spcPct val="0"/>
        </a:spcAft>
        <a:defRPr sz="17800">
          <a:solidFill>
            <a:schemeClr val="tx1"/>
          </a:solidFill>
          <a:latin typeface="Times New Roman" pitchFamily="18" charset="0"/>
        </a:defRPr>
      </a:lvl8pPr>
      <a:lvl9pPr marL="7477645" algn="ctr" rtl="0" fontAlgn="base">
        <a:spcBef>
          <a:spcPct val="0"/>
        </a:spcBef>
        <a:spcAft>
          <a:spcPct val="0"/>
        </a:spcAft>
        <a:defRPr sz="17800">
          <a:solidFill>
            <a:schemeClr val="tx1"/>
          </a:solidFill>
          <a:latin typeface="Times New Roman" pitchFamily="18" charset="0"/>
        </a:defRPr>
      </a:lvl9pPr>
    </p:titleStyle>
    <p:bodyStyle>
      <a:lvl1pPr marL="1402057" indent="-1402057" algn="l" rtl="0" eaLnBrk="0" fontAlgn="base" hangingPunct="0">
        <a:spcBef>
          <a:spcPct val="20000"/>
        </a:spcBef>
        <a:spcAft>
          <a:spcPct val="0"/>
        </a:spcAft>
        <a:buFont typeface="Arial" charset="0"/>
        <a:buChar char="•"/>
        <a:defRPr sz="13200" kern="1200">
          <a:solidFill>
            <a:schemeClr val="tx1"/>
          </a:solidFill>
          <a:latin typeface="Times New Roman" pitchFamily="18" charset="0"/>
          <a:ea typeface="+mn-ea"/>
          <a:cs typeface="+mn-cs"/>
        </a:defRPr>
      </a:lvl1pPr>
      <a:lvl2pPr marL="3037794" indent="-1168383" algn="l" rtl="0" eaLnBrk="0" fontAlgn="base" hangingPunct="0">
        <a:spcBef>
          <a:spcPct val="20000"/>
        </a:spcBef>
        <a:spcAft>
          <a:spcPct val="0"/>
        </a:spcAft>
        <a:buFont typeface="Arial" charset="0"/>
        <a:buChar char="–"/>
        <a:defRPr sz="11500" kern="1200">
          <a:solidFill>
            <a:schemeClr val="tx1"/>
          </a:solidFill>
          <a:latin typeface="Times New Roman" pitchFamily="18" charset="0"/>
          <a:ea typeface="+mn-ea"/>
          <a:cs typeface="+mn-cs"/>
        </a:defRPr>
      </a:lvl2pPr>
      <a:lvl3pPr marL="4673525" indent="-934703" algn="l" rtl="0" eaLnBrk="0" fontAlgn="base" hangingPunct="0">
        <a:spcBef>
          <a:spcPct val="20000"/>
        </a:spcBef>
        <a:spcAft>
          <a:spcPct val="0"/>
        </a:spcAft>
        <a:buFont typeface="Arial" charset="0"/>
        <a:buChar char="•"/>
        <a:defRPr sz="9800" kern="1200">
          <a:solidFill>
            <a:schemeClr val="tx1"/>
          </a:solidFill>
          <a:latin typeface="Times New Roman" pitchFamily="18" charset="0"/>
          <a:ea typeface="+mn-ea"/>
          <a:cs typeface="+mn-cs"/>
        </a:defRPr>
      </a:lvl3pPr>
      <a:lvl4pPr marL="6542937" indent="-934703" algn="l" rtl="0" eaLnBrk="0" fontAlgn="base" hangingPunct="0">
        <a:spcBef>
          <a:spcPct val="20000"/>
        </a:spcBef>
        <a:spcAft>
          <a:spcPct val="0"/>
        </a:spcAft>
        <a:buFont typeface="Arial" charset="0"/>
        <a:buChar char="–"/>
        <a:defRPr sz="8100" kern="1200">
          <a:solidFill>
            <a:schemeClr val="tx1"/>
          </a:solidFill>
          <a:latin typeface="Times New Roman" pitchFamily="18" charset="0"/>
          <a:ea typeface="+mn-ea"/>
          <a:cs typeface="+mn-cs"/>
        </a:defRPr>
      </a:lvl4pPr>
      <a:lvl5pPr marL="8412348" indent="-934703" algn="l" rtl="0" eaLnBrk="0" fontAlgn="base" hangingPunct="0">
        <a:spcBef>
          <a:spcPct val="20000"/>
        </a:spcBef>
        <a:spcAft>
          <a:spcPct val="0"/>
        </a:spcAft>
        <a:buFont typeface="Arial" charset="0"/>
        <a:buChar char="»"/>
        <a:defRPr sz="8100" kern="1200">
          <a:solidFill>
            <a:schemeClr val="tx1"/>
          </a:solidFill>
          <a:latin typeface="Times New Roman" pitchFamily="18" charset="0"/>
          <a:ea typeface="+mn-ea"/>
          <a:cs typeface="+mn-cs"/>
        </a:defRPr>
      </a:lvl5pPr>
      <a:lvl6pPr marL="10281759"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2151170"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4020582"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889993"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9pPr>
    </p:bodyStyle>
    <p:otherStyle>
      <a:defPPr>
        <a:defRPr lang="en-US"/>
      </a:defPPr>
      <a:lvl1pPr marL="0" algn="l" defTabSz="3738823" rtl="0" eaLnBrk="1" latinLnBrk="0" hangingPunct="1">
        <a:defRPr sz="7500" kern="1200">
          <a:solidFill>
            <a:schemeClr val="tx1"/>
          </a:solidFill>
          <a:latin typeface="+mn-lt"/>
          <a:ea typeface="+mn-ea"/>
          <a:cs typeface="+mn-cs"/>
        </a:defRPr>
      </a:lvl1pPr>
      <a:lvl2pPr marL="1869411" algn="l" defTabSz="3738823" rtl="0" eaLnBrk="1" latinLnBrk="0" hangingPunct="1">
        <a:defRPr sz="7500" kern="1200">
          <a:solidFill>
            <a:schemeClr val="tx1"/>
          </a:solidFill>
          <a:latin typeface="+mn-lt"/>
          <a:ea typeface="+mn-ea"/>
          <a:cs typeface="+mn-cs"/>
        </a:defRPr>
      </a:lvl2pPr>
      <a:lvl3pPr marL="3738823" algn="l" defTabSz="3738823" rtl="0" eaLnBrk="1" latinLnBrk="0" hangingPunct="1">
        <a:defRPr sz="7500" kern="1200">
          <a:solidFill>
            <a:schemeClr val="tx1"/>
          </a:solidFill>
          <a:latin typeface="+mn-lt"/>
          <a:ea typeface="+mn-ea"/>
          <a:cs typeface="+mn-cs"/>
        </a:defRPr>
      </a:lvl3pPr>
      <a:lvl4pPr marL="5608234" algn="l" defTabSz="3738823" rtl="0" eaLnBrk="1" latinLnBrk="0" hangingPunct="1">
        <a:defRPr sz="7500" kern="1200">
          <a:solidFill>
            <a:schemeClr val="tx1"/>
          </a:solidFill>
          <a:latin typeface="+mn-lt"/>
          <a:ea typeface="+mn-ea"/>
          <a:cs typeface="+mn-cs"/>
        </a:defRPr>
      </a:lvl4pPr>
      <a:lvl5pPr marL="7477645" algn="l" defTabSz="3738823" rtl="0" eaLnBrk="1" latinLnBrk="0" hangingPunct="1">
        <a:defRPr sz="7500" kern="1200">
          <a:solidFill>
            <a:schemeClr val="tx1"/>
          </a:solidFill>
          <a:latin typeface="+mn-lt"/>
          <a:ea typeface="+mn-ea"/>
          <a:cs typeface="+mn-cs"/>
        </a:defRPr>
      </a:lvl5pPr>
      <a:lvl6pPr marL="9347056" algn="l" defTabSz="3738823" rtl="0" eaLnBrk="1" latinLnBrk="0" hangingPunct="1">
        <a:defRPr sz="7500" kern="1200">
          <a:solidFill>
            <a:schemeClr val="tx1"/>
          </a:solidFill>
          <a:latin typeface="+mn-lt"/>
          <a:ea typeface="+mn-ea"/>
          <a:cs typeface="+mn-cs"/>
        </a:defRPr>
      </a:lvl6pPr>
      <a:lvl7pPr marL="11216468" algn="l" defTabSz="3738823" rtl="0" eaLnBrk="1" latinLnBrk="0" hangingPunct="1">
        <a:defRPr sz="7500" kern="1200">
          <a:solidFill>
            <a:schemeClr val="tx1"/>
          </a:solidFill>
          <a:latin typeface="+mn-lt"/>
          <a:ea typeface="+mn-ea"/>
          <a:cs typeface="+mn-cs"/>
        </a:defRPr>
      </a:lvl7pPr>
      <a:lvl8pPr marL="13085873" algn="l" defTabSz="3738823" rtl="0" eaLnBrk="1" latinLnBrk="0" hangingPunct="1">
        <a:defRPr sz="7500" kern="1200">
          <a:solidFill>
            <a:schemeClr val="tx1"/>
          </a:solidFill>
          <a:latin typeface="+mn-lt"/>
          <a:ea typeface="+mn-ea"/>
          <a:cs typeface="+mn-cs"/>
        </a:defRPr>
      </a:lvl8pPr>
      <a:lvl9pPr marL="14955284" algn="l" defTabSz="3738823"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png"/><Relationship Id="rId21"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customXml" Target="../ink/ink1.xml"/><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customXml" Target="../ink/ink2.xml"/><Relationship Id="rId22" Type="http://schemas.openxmlformats.org/officeDocument/2006/relationships/image" Target="../media/image19.pn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p:cNvSpPr/>
          <p:nvPr/>
        </p:nvSpPr>
        <p:spPr>
          <a:xfrm>
            <a:off x="19637829" y="5868077"/>
            <a:ext cx="15771005" cy="25713049"/>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0003"/>
              </a:solidFill>
            </a:endParaRPr>
          </a:p>
        </p:txBody>
      </p:sp>
      <p:sp>
        <p:nvSpPr>
          <p:cNvPr id="251" name="Rectangle 250">
            <a:extLst>
              <a:ext uri="{FF2B5EF4-FFF2-40B4-BE49-F238E27FC236}">
                <a16:creationId xmlns:a16="http://schemas.microsoft.com/office/drawing/2014/main" id="{58D34108-6634-4E39-BE10-CCE528C161CC}"/>
              </a:ext>
            </a:extLst>
          </p:cNvPr>
          <p:cNvSpPr/>
          <p:nvPr/>
        </p:nvSpPr>
        <p:spPr>
          <a:xfrm>
            <a:off x="26196338" y="17763633"/>
            <a:ext cx="9066376" cy="37373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1500403" y="5845804"/>
            <a:ext cx="17893582" cy="9562636"/>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0003"/>
              </a:solidFill>
            </a:endParaRPr>
          </a:p>
        </p:txBody>
      </p:sp>
      <p:sp>
        <p:nvSpPr>
          <p:cNvPr id="197" name="Rectangle 196"/>
          <p:cNvSpPr/>
          <p:nvPr/>
        </p:nvSpPr>
        <p:spPr>
          <a:xfrm>
            <a:off x="1472763" y="15716726"/>
            <a:ext cx="17878342" cy="15879446"/>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0003"/>
              </a:solidFill>
            </a:endParaRPr>
          </a:p>
        </p:txBody>
      </p:sp>
      <p:sp>
        <p:nvSpPr>
          <p:cNvPr id="206" name="Rectangle 205"/>
          <p:cNvSpPr/>
          <p:nvPr/>
        </p:nvSpPr>
        <p:spPr>
          <a:xfrm>
            <a:off x="35748930" y="5868078"/>
            <a:ext cx="14097022" cy="19449372"/>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0003"/>
              </a:solidFill>
            </a:endParaRPr>
          </a:p>
        </p:txBody>
      </p:sp>
      <p:sp>
        <p:nvSpPr>
          <p:cNvPr id="246" name="Rectangle 245"/>
          <p:cNvSpPr/>
          <p:nvPr/>
        </p:nvSpPr>
        <p:spPr>
          <a:xfrm>
            <a:off x="35745211" y="25667871"/>
            <a:ext cx="14097022" cy="5902104"/>
          </a:xfrm>
          <a:prstGeom prst="rect">
            <a:avLst/>
          </a:prstGeom>
          <a:solidFill>
            <a:schemeClr val="bg1">
              <a:lumMod val="95000"/>
            </a:schemeClr>
          </a:solidFill>
          <a:ln w="38100">
            <a:solidFill>
              <a:srgbClr val="50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0003"/>
              </a:solidFill>
            </a:endParaRPr>
          </a:p>
        </p:txBody>
      </p:sp>
      <mc:AlternateContent xmlns:mc="http://schemas.openxmlformats.org/markup-compatibility/2006" xmlns:a14="http://schemas.microsoft.com/office/drawing/2010/main">
        <mc:Choice Requires="a14">
          <p:sp>
            <p:nvSpPr>
              <p:cNvPr id="7" name="TextBox 6"/>
              <p:cNvSpPr txBox="1"/>
              <p:nvPr/>
            </p:nvSpPr>
            <p:spPr>
              <a:xfrm>
                <a:off x="12475778" y="717743"/>
                <a:ext cx="26323797" cy="1624022"/>
              </a:xfrm>
              <a:prstGeom prst="rect">
                <a:avLst/>
              </a:prstGeom>
              <a:noFill/>
            </p:spPr>
            <p:txBody>
              <a:bodyPr wrap="none" lIns="373882" tIns="186938" rIns="373882" bIns="186938" rtlCol="0">
                <a:spAutoFit/>
              </a:bodyPr>
              <a:lstStyle/>
              <a:p>
                <a:pPr algn="ctr"/>
                <a:r>
                  <a:rPr lang="en-US" sz="8100" b="1" dirty="0">
                    <a:latin typeface="Palatino Linotype" panose="02040502050505030304" pitchFamily="18" charset="0"/>
                    <a:ea typeface="Tahoma" panose="020B0604030504040204" pitchFamily="34" charset="0"/>
                    <a:cs typeface="Tahoma" panose="020B0604030504040204" pitchFamily="34" charset="0"/>
                  </a:rPr>
                  <a:t>Cross Section Analysis for </a:t>
                </a:r>
                <a14:m>
                  <m:oMath xmlns:m="http://schemas.openxmlformats.org/officeDocument/2006/math">
                    <m:r>
                      <a:rPr lang="en-US" sz="8100" b="1" i="1" smtClean="0">
                        <a:latin typeface="Cambria Math" panose="02040503050406030204" pitchFamily="18" charset="0"/>
                        <a:cs typeface="Times New Roman" panose="02020603050405020304" pitchFamily="18" charset="0"/>
                      </a:rPr>
                      <m:t> </m:t>
                    </m:r>
                    <m:r>
                      <a:rPr lang="en-US" sz="8100" b="1" i="1" smtClean="0">
                        <a:latin typeface="Cambria Math" panose="02040503050406030204" pitchFamily="18" charset="0"/>
                        <a:cs typeface="Times New Roman" panose="02020603050405020304" pitchFamily="18" charset="0"/>
                      </a:rPr>
                      <m:t>𝒆𝒑</m:t>
                    </m:r>
                    <m:r>
                      <a:rPr lang="en-US" sz="8100" b="1" i="1" smtClean="0">
                        <a:latin typeface="Cambria Math" panose="02040503050406030204" pitchFamily="18" charset="0"/>
                        <a:cs typeface="Times New Roman" panose="02020603050405020304" pitchFamily="18" charset="0"/>
                      </a:rPr>
                      <m:t>→</m:t>
                    </m:r>
                    <m:r>
                      <a:rPr lang="en-US" sz="8100" b="1" i="1" smtClean="0">
                        <a:latin typeface="Cambria Math" panose="02040503050406030204" pitchFamily="18" charset="0"/>
                        <a:cs typeface="Times New Roman" panose="02020603050405020304" pitchFamily="18" charset="0"/>
                      </a:rPr>
                      <m:t>𝒆</m:t>
                    </m:r>
                    <m:sSub>
                      <m:sSubPr>
                        <m:ctrlPr>
                          <a:rPr lang="en-US" sz="8100" b="1" i="1" smtClean="0">
                            <a:latin typeface="Cambria Math" panose="02040503050406030204" pitchFamily="18" charset="0"/>
                            <a:cs typeface="Times New Roman" panose="02020603050405020304" pitchFamily="18" charset="0"/>
                          </a:rPr>
                        </m:ctrlPr>
                      </m:sSubPr>
                      <m:e>
                        <m:r>
                          <m:rPr>
                            <m:sty m:val="p"/>
                          </m:rPr>
                          <a:rPr lang="el-GR" sz="8100" b="1" i="1" smtClean="0">
                            <a:latin typeface="Cambria Math" panose="02040503050406030204" pitchFamily="18" charset="0"/>
                            <a:cs typeface="Times New Roman" panose="02020603050405020304" pitchFamily="18" charset="0"/>
                          </a:rPr>
                          <m:t>Λ</m:t>
                        </m:r>
                      </m:e>
                      <m:sub>
                        <m:r>
                          <a:rPr lang="en-US" sz="8100" b="1" i="1" smtClean="0">
                            <a:latin typeface="Cambria Math" panose="02040503050406030204" pitchFamily="18" charset="0"/>
                            <a:cs typeface="Times New Roman" panose="02020603050405020304" pitchFamily="18" charset="0"/>
                          </a:rPr>
                          <m:t>𝟏𝟓𝟐𝟎</m:t>
                        </m:r>
                      </m:sub>
                    </m:sSub>
                    <m:sSup>
                      <m:sSupPr>
                        <m:ctrlPr>
                          <a:rPr lang="en-US" sz="8100" b="1" i="1">
                            <a:latin typeface="Cambria Math" panose="02040503050406030204" pitchFamily="18" charset="0"/>
                            <a:cs typeface="Times New Roman" panose="02020603050405020304" pitchFamily="18" charset="0"/>
                          </a:rPr>
                        </m:ctrlPr>
                      </m:sSupPr>
                      <m:e>
                        <m:r>
                          <a:rPr lang="en-US" sz="8100" b="1" i="1">
                            <a:latin typeface="Cambria Math" panose="02040503050406030204" pitchFamily="18" charset="0"/>
                            <a:cs typeface="Times New Roman" panose="02020603050405020304" pitchFamily="18" charset="0"/>
                          </a:rPr>
                          <m:t>𝑲</m:t>
                        </m:r>
                      </m:e>
                      <m:sup>
                        <m:r>
                          <a:rPr lang="en-US" sz="8100" b="1" i="1" smtClean="0">
                            <a:latin typeface="Cambria Math" panose="02040503050406030204" pitchFamily="18" charset="0"/>
                            <a:cs typeface="Times New Roman" panose="02020603050405020304" pitchFamily="18" charset="0"/>
                          </a:rPr>
                          <m:t>−</m:t>
                        </m:r>
                      </m:sup>
                    </m:sSup>
                    <m:r>
                      <a:rPr lang="en-US" sz="8100" b="1" i="1">
                        <a:latin typeface="Cambria Math" panose="02040503050406030204" pitchFamily="18" charset="0"/>
                        <a:cs typeface="Times New Roman" panose="02020603050405020304" pitchFamily="18" charset="0"/>
                      </a:rPr>
                      <m:t>→</m:t>
                    </m:r>
                    <m:r>
                      <a:rPr lang="en-US" sz="8100" b="1" i="1" smtClean="0">
                        <a:latin typeface="Cambria Math" panose="02040503050406030204" pitchFamily="18" charset="0"/>
                        <a:cs typeface="Times New Roman" panose="02020603050405020304" pitchFamily="18" charset="0"/>
                      </a:rPr>
                      <m:t>𝒆</m:t>
                    </m:r>
                    <m:sSup>
                      <m:sSupPr>
                        <m:ctrlPr>
                          <a:rPr lang="en-US" sz="8100" b="1" i="1" smtClean="0">
                            <a:latin typeface="Cambria Math" panose="02040503050406030204" pitchFamily="18" charset="0"/>
                            <a:cs typeface="Times New Roman" panose="02020603050405020304" pitchFamily="18" charset="0"/>
                          </a:rPr>
                        </m:ctrlPr>
                      </m:sSupPr>
                      <m:e>
                        <m:r>
                          <a:rPr lang="en-US" sz="8100" b="1" i="1" smtClean="0">
                            <a:latin typeface="Cambria Math" panose="02040503050406030204" pitchFamily="18" charset="0"/>
                            <a:cs typeface="Times New Roman" panose="02020603050405020304" pitchFamily="18" charset="0"/>
                          </a:rPr>
                          <m:t>𝑲</m:t>
                        </m:r>
                      </m:e>
                      <m:sup>
                        <m:r>
                          <a:rPr lang="en-US" sz="8100" b="1" i="1" smtClean="0">
                            <a:latin typeface="Cambria Math" panose="02040503050406030204" pitchFamily="18" charset="0"/>
                            <a:cs typeface="Times New Roman" panose="02020603050405020304" pitchFamily="18" charset="0"/>
                          </a:rPr>
                          <m:t>+</m:t>
                        </m:r>
                      </m:sup>
                    </m:sSup>
                    <m:sSup>
                      <m:sSupPr>
                        <m:ctrlPr>
                          <a:rPr lang="en-US" sz="8100" b="1" i="1">
                            <a:latin typeface="Cambria Math" panose="02040503050406030204" pitchFamily="18" charset="0"/>
                            <a:cs typeface="Times New Roman" panose="02020603050405020304" pitchFamily="18" charset="0"/>
                          </a:rPr>
                        </m:ctrlPr>
                      </m:sSupPr>
                      <m:e>
                        <m:r>
                          <a:rPr lang="en-US" sz="8100" b="1" i="1">
                            <a:latin typeface="Cambria Math" panose="02040503050406030204" pitchFamily="18" charset="0"/>
                            <a:cs typeface="Times New Roman" panose="02020603050405020304" pitchFamily="18" charset="0"/>
                          </a:rPr>
                          <m:t>𝑲</m:t>
                        </m:r>
                      </m:e>
                      <m:sup>
                        <m:r>
                          <a:rPr lang="en-US" sz="8100" b="1" i="1" smtClean="0">
                            <a:latin typeface="Cambria Math" panose="02040503050406030204" pitchFamily="18" charset="0"/>
                            <a:cs typeface="Times New Roman" panose="02020603050405020304" pitchFamily="18" charset="0"/>
                          </a:rPr>
                          <m:t>−</m:t>
                        </m:r>
                      </m:sup>
                    </m:sSup>
                    <m:r>
                      <a:rPr lang="en-US" sz="8100" b="1" i="1" smtClean="0">
                        <a:latin typeface="Cambria Math" panose="02040503050406030204" pitchFamily="18" charset="0"/>
                        <a:cs typeface="Times New Roman" panose="02020603050405020304" pitchFamily="18" charset="0"/>
                      </a:rPr>
                      <m:t>𝒑</m:t>
                    </m:r>
                  </m:oMath>
                </a14:m>
                <a:endParaRPr lang="en-US" sz="8100"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475778" y="717743"/>
                <a:ext cx="26323797" cy="1624022"/>
              </a:xfrm>
              <a:prstGeom prst="rect">
                <a:avLst/>
              </a:prstGeom>
              <a:blipFill>
                <a:blip r:embed="rId2"/>
                <a:stretch>
                  <a:fillRect l="-486" t="-7519" b="-26316"/>
                </a:stretch>
              </a:blipFill>
            </p:spPr>
            <p:txBody>
              <a:bodyPr/>
              <a:lstStyle/>
              <a:p>
                <a:r>
                  <a:rPr lang="en-US">
                    <a:noFill/>
                  </a:rPr>
                  <a:t> </a:t>
                </a:r>
              </a:p>
            </p:txBody>
          </p:sp>
        </mc:Fallback>
      </mc:AlternateContent>
      <p:sp>
        <p:nvSpPr>
          <p:cNvPr id="8" name="TextBox 7"/>
          <p:cNvSpPr txBox="1"/>
          <p:nvPr/>
        </p:nvSpPr>
        <p:spPr>
          <a:xfrm>
            <a:off x="831273" y="2209197"/>
            <a:ext cx="49626982" cy="869970"/>
          </a:xfrm>
          <a:prstGeom prst="rect">
            <a:avLst/>
          </a:prstGeom>
          <a:noFill/>
        </p:spPr>
        <p:txBody>
          <a:bodyPr wrap="square" lIns="373882" tIns="186938" rIns="373882" bIns="186938" rtlCol="0">
            <a:spAutoFit/>
          </a:bodyPr>
          <a:lstStyle/>
          <a:p>
            <a:pPr algn="ctr"/>
            <a:r>
              <a:rPr lang="en-US" sz="3200" i="1" dirty="0">
                <a:cs typeface="Times New Roman" panose="02020603050405020304" pitchFamily="18" charset="0"/>
              </a:rPr>
              <a:t>Rebecca Osar, M. Dugger, B.G. Ritchie (for the CLAS collaboration) Arizona State University, Tempe AZ 85287-1504 *</a:t>
            </a:r>
          </a:p>
        </p:txBody>
      </p:sp>
      <mc:AlternateContent xmlns:mc="http://schemas.openxmlformats.org/markup-compatibility/2006">
        <mc:Choice xmlns:a14="http://schemas.microsoft.com/office/drawing/2010/main" Requires="a14">
          <p:sp>
            <p:nvSpPr>
              <p:cNvPr id="9" name="TextBox 8"/>
              <p:cNvSpPr txBox="1"/>
              <p:nvPr/>
            </p:nvSpPr>
            <p:spPr>
              <a:xfrm>
                <a:off x="3728859" y="3197971"/>
                <a:ext cx="43944508" cy="1854855"/>
              </a:xfrm>
              <a:prstGeom prst="rect">
                <a:avLst/>
              </a:prstGeom>
              <a:noFill/>
              <a:ln>
                <a:noFill/>
              </a:ln>
            </p:spPr>
            <p:txBody>
              <a:bodyPr wrap="square" lIns="373882" tIns="186938" rIns="373882" bIns="186938" rtlCol="0">
                <a:spAutoFit/>
              </a:bodyPr>
              <a:lstStyle/>
              <a:p>
                <a:r>
                  <a:rPr lang="en-US" sz="3200" b="1" dirty="0">
                    <a:solidFill>
                      <a:schemeClr val="tx1"/>
                    </a:solidFill>
                    <a:cs typeface="Times New Roman" panose="02020603050405020304" pitchFamily="18" charset="0"/>
                  </a:rPr>
                  <a:t>Abstract</a:t>
                </a:r>
                <a:r>
                  <a:rPr lang="en-US" sz="3200" dirty="0">
                    <a:solidFill>
                      <a:schemeClr val="tx1"/>
                    </a:solidFill>
                    <a:cs typeface="Times New Roman" panose="02020603050405020304" pitchFamily="18" charset="0"/>
                  </a:rPr>
                  <a:t>: In nuclear particle physics, there is a discrepancy between theory and experiment concerning the numbers of existing nucleon resonances. Current models of nucleon resonances predict far more states than have been observed. To investigate this problem, </a:t>
                </a:r>
                <a14:m>
                  <m:oMath xmlns:m="http://schemas.openxmlformats.org/officeDocument/2006/math">
                    <m:sSub>
                      <m:sSubPr>
                        <m:ctrlPr>
                          <a:rPr lang="el-GR"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Λ</m:t>
                        </m:r>
                      </m:e>
                      <m:sub>
                        <m:r>
                          <a:rPr lang="en-US" sz="3200" i="1">
                            <a:solidFill>
                              <a:prstClr val="black"/>
                            </a:solidFill>
                            <a:latin typeface="Cambria Math" panose="02040503050406030204" pitchFamily="18" charset="0"/>
                          </a:rPr>
                          <m:t>1520</m:t>
                        </m:r>
                      </m:sub>
                    </m:sSub>
                    <m:r>
                      <a:rPr lang="en-US" sz="3200" i="1">
                        <a:solidFill>
                          <a:prstClr val="black"/>
                        </a:solidFill>
                        <a:latin typeface="Cambria Math" panose="02040503050406030204" pitchFamily="18" charset="0"/>
                      </a:rPr>
                      <m:t> </m:t>
                    </m:r>
                  </m:oMath>
                </a14:m>
                <a:r>
                  <a:rPr lang="en-US" sz="3200" dirty="0">
                    <a:solidFill>
                      <a:schemeClr val="tx1"/>
                    </a:solidFill>
                    <a:cs typeface="Times New Roman" panose="02020603050405020304" pitchFamily="18" charset="0"/>
                  </a:rPr>
                  <a:t>baryons are reconstructed from a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𝐾</m:t>
                        </m:r>
                      </m:e>
                      <m:sup>
                        <m:r>
                          <a:rPr lang="en-US" sz="3200" i="1">
                            <a:latin typeface="Cambria Math" panose="02040503050406030204" pitchFamily="18" charset="0"/>
                          </a:rPr>
                          <m:t>−</m:t>
                        </m:r>
                      </m:sup>
                    </m:sSup>
                  </m:oMath>
                </a14:m>
                <a:r>
                  <a:rPr lang="en-US" sz="3200" dirty="0">
                    <a:solidFill>
                      <a:schemeClr val="tx1"/>
                    </a:solidFill>
                    <a:cs typeface="Times New Roman" panose="02020603050405020304" pitchFamily="18" charset="0"/>
                  </a:rPr>
                  <a:t> and a proton </a:t>
                </a:r>
                <a:r>
                  <a:rPr lang="en-US" sz="3200" dirty="0">
                    <a:cs typeface="Times New Roman" panose="02020603050405020304" pitchFamily="18" charset="0"/>
                  </a:rPr>
                  <a:t>using</a:t>
                </a:r>
                <a:r>
                  <a:rPr lang="en-US" sz="3200" dirty="0">
                    <a:solidFill>
                      <a:schemeClr val="tx1"/>
                    </a:solidFill>
                    <a:cs typeface="Times New Roman" panose="02020603050405020304" pitchFamily="18" charset="0"/>
                  </a:rPr>
                  <a:t> the CLAS12 detector. </a:t>
                </a:r>
                <a:r>
                  <a:rPr lang="en-US" sz="3200" dirty="0">
                    <a:cs typeface="Times New Roman" panose="02020603050405020304" pitchFamily="18" charset="0"/>
                  </a:rPr>
                  <a:t>From</a:t>
                </a:r>
                <a:r>
                  <a:rPr lang="en-US" sz="3200" dirty="0">
                    <a:solidFill>
                      <a:schemeClr val="tx1"/>
                    </a:solidFill>
                    <a:cs typeface="Times New Roman" panose="02020603050405020304" pitchFamily="18" charset="0"/>
                  </a:rPr>
                  <a:t> the reaction </a:t>
                </a:r>
                <a14:m>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𝑒</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𝑝</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l-GR" sz="32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𝑒</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𝐾</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m:t>
                        </m:r>
                      </m:sup>
                    </m:sSup>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𝐾</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𝑝</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rPr>
                      <m:t> </m:t>
                    </m:r>
                  </m:oMath>
                </a14:m>
                <a:r>
                  <a:rPr lang="en-US" sz="3200" dirty="0">
                    <a:solidFill>
                      <a:schemeClr val="tx1"/>
                    </a:solidFill>
                    <a:cs typeface="Times New Roman" panose="02020603050405020304" pitchFamily="18" charset="0"/>
                  </a:rPr>
                  <a:t>with electron energies near 11 GeV, the invariant mass of the </a:t>
                </a:r>
                <a14:m>
                  <m:oMath xmlns:m="http://schemas.openxmlformats.org/officeDocument/2006/math">
                    <m:sSub>
                      <m:sSubPr>
                        <m:ctrlPr>
                          <a:rPr lang="el-GR" sz="3200" i="1">
                            <a:latin typeface="Cambria Math" panose="02040503050406030204" pitchFamily="18" charset="0"/>
                          </a:rPr>
                        </m:ctrlPr>
                      </m:sSubPr>
                      <m:e>
                        <m:sSup>
                          <m:sSupPr>
                            <m:ctrlPr>
                              <a:rPr lang="el-GR" sz="3200" i="1">
                                <a:latin typeface="Cambria Math" panose="02040503050406030204" pitchFamily="18" charset="0"/>
                              </a:rPr>
                            </m:ctrlPr>
                          </m:sSupPr>
                          <m:e>
                            <m:r>
                              <a:rPr lang="en-US" sz="3200" i="1">
                                <a:latin typeface="Cambria Math" panose="02040503050406030204" pitchFamily="18" charset="0"/>
                              </a:rPr>
                              <m:t>𝐾</m:t>
                            </m:r>
                          </m:e>
                          <m:sup>
                            <m:r>
                              <a:rPr lang="en-US" sz="3200" i="1">
                                <a:latin typeface="Cambria Math" panose="02040503050406030204" pitchFamily="18" charset="0"/>
                              </a:rPr>
                              <m:t>+</m:t>
                            </m:r>
                          </m:sup>
                        </m:sSup>
                        <m:r>
                          <m:rPr>
                            <m:sty m:val="p"/>
                          </m:rPr>
                          <a:rPr lang="el-GR" sz="3200" i="1">
                            <a:latin typeface="Cambria Math" panose="02040503050406030204" pitchFamily="18" charset="0"/>
                          </a:rPr>
                          <m:t>Λ</m:t>
                        </m:r>
                      </m:e>
                      <m:sub>
                        <m:r>
                          <a:rPr lang="en-US" sz="3200" i="1">
                            <a:latin typeface="Cambria Math" panose="02040503050406030204" pitchFamily="18" charset="0"/>
                          </a:rPr>
                          <m:t>1520</m:t>
                        </m:r>
                      </m:sub>
                    </m:sSub>
                    <m:r>
                      <a:rPr lang="en-US" sz="3200" b="0" i="1" smtClean="0">
                        <a:latin typeface="Cambria Math" panose="02040503050406030204" pitchFamily="18" charset="0"/>
                      </a:rPr>
                      <m:t> </m:t>
                    </m:r>
                  </m:oMath>
                </a14:m>
                <a:r>
                  <a:rPr lang="en-US" sz="3200" dirty="0">
                    <a:solidFill>
                      <a:schemeClr val="tx1"/>
                    </a:solidFill>
                    <a:cs typeface="Times New Roman" panose="02020603050405020304" pitchFamily="18" charset="0"/>
                  </a:rPr>
                  <a:t>system is used to determine yields, which are efficiency corrected to produce efficiency-corrected yields. In this presentation, efficiency-corrected yields of the reaction </a:t>
                </a:r>
                <a14:m>
                  <m:oMath xmlns:m="http://schemas.openxmlformats.org/officeDocument/2006/math">
                    <m:r>
                      <a:rPr lang="en-US" sz="3200" i="1">
                        <a:solidFill>
                          <a:prstClr val="black"/>
                        </a:solidFill>
                        <a:latin typeface="Cambria Math" panose="02040503050406030204" pitchFamily="18" charset="0"/>
                      </a:rPr>
                      <m:t>𝑒𝑝</m:t>
                    </m:r>
                    <m:r>
                      <a:rPr lang="en-US" sz="3200" i="1">
                        <a:solidFill>
                          <a:prstClr val="black"/>
                        </a:solidFill>
                        <a:latin typeface="Cambria Math" panose="02040503050406030204" pitchFamily="18" charset="0"/>
                        <a:ea typeface="Cambria Math" panose="02040503050406030204" pitchFamily="18" charset="0"/>
                      </a:rPr>
                      <m:t>→</m:t>
                    </m:r>
                    <m:r>
                      <a:rPr lang="en-US" sz="3200" b="0" i="1" smtClean="0">
                        <a:solidFill>
                          <a:prstClr val="black"/>
                        </a:solidFill>
                        <a:latin typeface="Cambria Math" panose="02040503050406030204" pitchFamily="18" charset="0"/>
                        <a:ea typeface="Cambria Math" panose="02040503050406030204" pitchFamily="18" charset="0"/>
                      </a:rPr>
                      <m:t>𝑒</m:t>
                    </m:r>
                    <m:sSub>
                      <m:sSubPr>
                        <m:ctrlPr>
                          <a:rPr lang="el-GR" sz="3200" i="1" smtClean="0">
                            <a:latin typeface="Cambria Math" panose="02040503050406030204" pitchFamily="18" charset="0"/>
                          </a:rPr>
                        </m:ctrlPr>
                      </m:sSubPr>
                      <m:e>
                        <m:sSup>
                          <m:sSupPr>
                            <m:ctrlPr>
                              <a:rPr lang="el-GR" sz="3200" i="1" smtClean="0">
                                <a:latin typeface="Cambria Math" panose="02040503050406030204" pitchFamily="18" charset="0"/>
                              </a:rPr>
                            </m:ctrlPr>
                          </m:sSupPr>
                          <m:e>
                            <m:r>
                              <a:rPr lang="en-US" sz="3200" i="1">
                                <a:latin typeface="Cambria Math" panose="02040503050406030204" pitchFamily="18" charset="0"/>
                              </a:rPr>
                              <m:t>𝐾</m:t>
                            </m:r>
                          </m:e>
                          <m:sup>
                            <m:r>
                              <a:rPr lang="en-US" sz="3200" i="1">
                                <a:latin typeface="Cambria Math" panose="02040503050406030204" pitchFamily="18" charset="0"/>
                              </a:rPr>
                              <m:t>+</m:t>
                            </m:r>
                          </m:sup>
                        </m:sSup>
                        <m:r>
                          <m:rPr>
                            <m:sty m:val="p"/>
                          </m:rPr>
                          <a:rPr lang="el-GR" sz="3200" i="1">
                            <a:latin typeface="Cambria Math" panose="02040503050406030204" pitchFamily="18" charset="0"/>
                          </a:rPr>
                          <m:t>Λ</m:t>
                        </m:r>
                      </m:e>
                      <m:sub>
                        <m:r>
                          <a:rPr lang="en-US" sz="3200" i="1">
                            <a:latin typeface="Cambria Math" panose="02040503050406030204" pitchFamily="18" charset="0"/>
                          </a:rPr>
                          <m:t>1520</m:t>
                        </m:r>
                      </m:sub>
                    </m:sSub>
                    <m:r>
                      <a:rPr lang="en-US" sz="3200" i="1">
                        <a:latin typeface="Cambria Math" panose="02040503050406030204" pitchFamily="18" charset="0"/>
                      </a:rPr>
                      <m:t> </m:t>
                    </m:r>
                  </m:oMath>
                </a14:m>
                <a:r>
                  <a:rPr lang="en-US" sz="3200" dirty="0">
                    <a:solidFill>
                      <a:schemeClr val="tx1"/>
                    </a:solidFill>
                    <a:cs typeface="Times New Roman" panose="02020603050405020304" pitchFamily="18" charset="0"/>
                  </a:rPr>
                  <a:t>in the center-of-mass energy of the virtual photon and target proton range </a:t>
                </a:r>
                <a14:m>
                  <m:oMath xmlns:m="http://schemas.openxmlformats.org/officeDocument/2006/math">
                    <m:r>
                      <a:rPr lang="en-US" sz="3200" b="0" i="1" smtClean="0">
                        <a:solidFill>
                          <a:prstClr val="black"/>
                        </a:solidFill>
                        <a:latin typeface="Cambria Math" panose="02040503050406030204" pitchFamily="18" charset="0"/>
                      </a:rPr>
                      <m:t>𝑊</m:t>
                    </m:r>
                    <m:r>
                      <a:rPr lang="en-US" sz="3200" b="0" i="1" smtClean="0">
                        <a:solidFill>
                          <a:prstClr val="black"/>
                        </a:solidFill>
                        <a:latin typeface="Cambria Math" panose="02040503050406030204" pitchFamily="18" charset="0"/>
                      </a:rPr>
                      <m:t>=2</m:t>
                    </m:r>
                  </m:oMath>
                </a14:m>
                <a:r>
                  <a:rPr lang="en-US" sz="3200" dirty="0">
                    <a:solidFill>
                      <a:schemeClr val="tx1"/>
                    </a:solidFill>
                    <a:cs typeface="Times New Roman" panose="02020603050405020304" pitchFamily="18" charset="0"/>
                  </a:rPr>
                  <a:t> - </a:t>
                </a:r>
                <a14:m>
                  <m:oMath xmlns:m="http://schemas.openxmlformats.org/officeDocument/2006/math">
                    <m:r>
                      <a:rPr lang="en-US" sz="3200" i="1">
                        <a:solidFill>
                          <a:prstClr val="black"/>
                        </a:solidFill>
                        <a:latin typeface="Cambria Math" panose="02040503050406030204" pitchFamily="18" charset="0"/>
                      </a:rPr>
                      <m:t>5 </m:t>
                    </m:r>
                    <m:r>
                      <m:rPr>
                        <m:sty m:val="p"/>
                      </m:rPr>
                      <a:rPr lang="en-US" sz="3200" i="0">
                        <a:solidFill>
                          <a:prstClr val="black"/>
                        </a:solidFill>
                        <a:latin typeface="Cambria Math" panose="02040503050406030204" pitchFamily="18" charset="0"/>
                      </a:rPr>
                      <m:t>GeV</m:t>
                    </m:r>
                  </m:oMath>
                </a14:m>
                <a:r>
                  <a:rPr lang="en-US" sz="3200" dirty="0">
                    <a:solidFill>
                      <a:schemeClr val="tx1"/>
                    </a:solidFill>
                    <a:cs typeface="Times New Roman" panose="02020603050405020304" pitchFamily="18" charset="0"/>
                  </a:rPr>
                  <a:t> </a:t>
                </a:r>
                <a:r>
                  <a:rPr lang="en-US" sz="3200" dirty="0">
                    <a:cs typeface="Times New Roman" panose="02020603050405020304" pitchFamily="18" charset="0"/>
                  </a:rPr>
                  <a:t>are</a:t>
                </a:r>
                <a:r>
                  <a:rPr lang="en-US" sz="3200" dirty="0">
                    <a:solidFill>
                      <a:schemeClr val="tx1"/>
                    </a:solidFill>
                    <a:cs typeface="Times New Roman" panose="02020603050405020304" pitchFamily="18" charset="0"/>
                  </a:rPr>
                  <a:t> shown.   </a:t>
                </a:r>
              </a:p>
            </p:txBody>
          </p:sp>
        </mc:Choice>
        <mc:Fallback>
          <p:sp>
            <p:nvSpPr>
              <p:cNvPr id="9" name="TextBox 8"/>
              <p:cNvSpPr txBox="1">
                <a:spLocks noRot="1" noChangeAspect="1" noMove="1" noResize="1" noEditPoints="1" noAdjustHandles="1" noChangeArrowheads="1" noChangeShapeType="1" noTextEdit="1"/>
              </p:cNvSpPr>
              <p:nvPr/>
            </p:nvSpPr>
            <p:spPr>
              <a:xfrm>
                <a:off x="3728859" y="3197971"/>
                <a:ext cx="43944508" cy="1854855"/>
              </a:xfrm>
              <a:prstGeom prst="rect">
                <a:avLst/>
              </a:prstGeom>
              <a:blipFill>
                <a:blip r:embed="rId3"/>
                <a:stretch>
                  <a:fillRect b="-263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13827" y="6749522"/>
                <a:ext cx="10898897" cy="8687494"/>
              </a:xfrm>
              <a:prstGeom prst="rect">
                <a:avLst/>
              </a:prstGeom>
              <a:noFill/>
            </p:spPr>
            <p:txBody>
              <a:bodyPr wrap="square" lIns="373882" tIns="186938" rIns="373882" bIns="186938" rtlCol="0">
                <a:spAutoFit/>
              </a:bodyPr>
              <a:lstStyle/>
              <a:p>
                <a:pPr>
                  <a:spcAft>
                    <a:spcPts val="1200"/>
                  </a:spcAft>
                </a:pPr>
                <a:r>
                  <a:rPr lang="en-US" sz="3000" dirty="0">
                    <a:cs typeface="Times New Roman" panose="02020603050405020304" pitchFamily="18" charset="0"/>
                  </a:rPr>
                  <a:t>Reactions with excess energy can produce hadrons in excited states. These particles, being unstable, decay into lower-energy particle states. Reconstructing the mass distribution of excited hadrons reveals peaks, or resonances, the widths of which are inversely proportional to their lifetimes (shown in Figure 1). </a:t>
                </a:r>
              </a:p>
              <a:p>
                <a:pPr>
                  <a:spcAft>
                    <a:spcPts val="1200"/>
                  </a:spcAft>
                </a:pPr>
                <a:r>
                  <a:rPr lang="en-US" sz="3000" dirty="0">
                    <a:cs typeface="Times New Roman" panose="02020603050405020304" pitchFamily="18" charset="0"/>
                  </a:rPr>
                  <a:t>Theoretical models predict more resonances than have been observed. Data from JLab’s CLAS12 detector show a prominent </a:t>
                </a:r>
                <a14:m>
                  <m:oMath xmlns:m="http://schemas.openxmlformats.org/officeDocument/2006/math">
                    <m:sSub>
                      <m:sSubPr>
                        <m:ctrlPr>
                          <a:rPr lang="el-GR" sz="2800" i="1" smtClean="0">
                            <a:solidFill>
                              <a:prstClr val="black"/>
                            </a:solidFill>
                            <a:latin typeface="Cambria Math" panose="02040503050406030204" pitchFamily="18" charset="0"/>
                          </a:rPr>
                        </m:ctrlPr>
                      </m:sSubPr>
                      <m:e>
                        <m:r>
                          <m:rPr>
                            <m:sty m:val="p"/>
                          </m:rPr>
                          <a:rPr lang="el-GR" sz="2800" i="1">
                            <a:solidFill>
                              <a:prstClr val="black"/>
                            </a:solidFill>
                            <a:latin typeface="Cambria Math" panose="02040503050406030204" pitchFamily="18" charset="0"/>
                          </a:rPr>
                          <m:t>Λ</m:t>
                        </m:r>
                      </m:e>
                      <m:sub>
                        <m:r>
                          <a:rPr lang="en-US" sz="2800" i="1">
                            <a:solidFill>
                              <a:prstClr val="black"/>
                            </a:solidFill>
                            <a:latin typeface="Cambria Math" panose="02040503050406030204" pitchFamily="18" charset="0"/>
                          </a:rPr>
                          <m:t>1520</m:t>
                        </m:r>
                      </m:sub>
                    </m:sSub>
                    <m:r>
                      <a:rPr lang="en-US" sz="2800" i="1">
                        <a:solidFill>
                          <a:prstClr val="black"/>
                        </a:solidFill>
                        <a:latin typeface="Cambria Math" panose="02040503050406030204" pitchFamily="18" charset="0"/>
                      </a:rPr>
                      <m:t> </m:t>
                    </m:r>
                  </m:oMath>
                </a14:m>
                <a:r>
                  <a:rPr lang="en-US" sz="3000" dirty="0">
                    <a:cs typeface="Times New Roman" panose="02020603050405020304" pitchFamily="18" charset="0"/>
                  </a:rPr>
                  <a:t>resonance, which is isolated to search for possible nucleon resonances decaying via the following channel:</a:t>
                </a: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r>
                  <a:rPr lang="en-US" sz="3000" dirty="0">
                    <a:cs typeface="Times New Roman" panose="02020603050405020304" pitchFamily="18" charset="0"/>
                  </a:rPr>
                  <a:t>An investigation into the yields of the </a:t>
                </a:r>
                <a14:m>
                  <m:oMath xmlns:m="http://schemas.openxmlformats.org/officeDocument/2006/math">
                    <m:sSub>
                      <m:sSubPr>
                        <m:ctrlPr>
                          <a:rPr lang="el-GR" sz="2800" i="1" smtClean="0">
                            <a:solidFill>
                              <a:prstClr val="black"/>
                            </a:solidFill>
                            <a:latin typeface="Cambria Math" panose="02040503050406030204" pitchFamily="18" charset="0"/>
                          </a:rPr>
                        </m:ctrlPr>
                      </m:sSubPr>
                      <m:e>
                        <m:r>
                          <m:rPr>
                            <m:sty m:val="p"/>
                          </m:rPr>
                          <a:rPr lang="el-GR" sz="2800" i="1">
                            <a:solidFill>
                              <a:prstClr val="black"/>
                            </a:solidFill>
                            <a:latin typeface="Cambria Math" panose="02040503050406030204" pitchFamily="18" charset="0"/>
                          </a:rPr>
                          <m:t>Λ</m:t>
                        </m:r>
                      </m:e>
                      <m:sub>
                        <m:r>
                          <a:rPr lang="en-US" sz="2800" i="1">
                            <a:solidFill>
                              <a:prstClr val="black"/>
                            </a:solidFill>
                            <a:latin typeface="Cambria Math" panose="02040503050406030204" pitchFamily="18" charset="0"/>
                          </a:rPr>
                          <m:t>1520</m:t>
                        </m:r>
                      </m:sub>
                    </m:sSub>
                  </m:oMath>
                </a14:m>
                <a:r>
                  <a:rPr lang="en-US" sz="3000" dirty="0">
                    <a:cs typeface="Times New Roman" panose="02020603050405020304" pitchFamily="18" charset="0"/>
                  </a:rPr>
                  <a:t> , corrected for detector efficiency, can shed light on the nature of the nucleon resonance spectrum for this reaction.</a:t>
                </a:r>
              </a:p>
            </p:txBody>
          </p:sp>
        </mc:Choice>
        <mc:Fallback xmlns="">
          <p:sp>
            <p:nvSpPr>
              <p:cNvPr id="10" name="TextBox 9"/>
              <p:cNvSpPr txBox="1">
                <a:spLocks noRot="1" noChangeAspect="1" noMove="1" noResize="1" noEditPoints="1" noAdjustHandles="1" noChangeArrowheads="1" noChangeShapeType="1" noTextEdit="1"/>
              </p:cNvSpPr>
              <p:nvPr/>
            </p:nvSpPr>
            <p:spPr>
              <a:xfrm>
                <a:off x="1513827" y="6749522"/>
                <a:ext cx="10898897" cy="8687494"/>
              </a:xfrm>
              <a:prstGeom prst="rect">
                <a:avLst/>
              </a:prstGeom>
              <a:blipFill>
                <a:blip r:embed="rId4"/>
                <a:stretch>
                  <a:fillRect/>
                </a:stretch>
              </a:blipFill>
            </p:spPr>
            <p:txBody>
              <a:bodyPr/>
              <a:lstStyle/>
              <a:p>
                <a:r>
                  <a:rPr lang="en-US">
                    <a:noFill/>
                  </a:rPr>
                  <a:t> </a:t>
                </a:r>
              </a:p>
            </p:txBody>
          </p:sp>
        </mc:Fallback>
      </mc:AlternateContent>
      <p:sp>
        <p:nvSpPr>
          <p:cNvPr id="12" name="TextBox 11"/>
          <p:cNvSpPr txBox="1"/>
          <p:nvPr/>
        </p:nvSpPr>
        <p:spPr>
          <a:xfrm>
            <a:off x="8952224" y="17093750"/>
            <a:ext cx="10213904" cy="13919696"/>
          </a:xfrm>
          <a:prstGeom prst="rect">
            <a:avLst/>
          </a:prstGeom>
          <a:noFill/>
        </p:spPr>
        <p:txBody>
          <a:bodyPr wrap="square" lIns="373882" tIns="186938" rIns="373882" bIns="186938" rtlCol="0">
            <a:spAutoFit/>
          </a:bodyPr>
          <a:lstStyle/>
          <a:p>
            <a:pPr>
              <a:spcAft>
                <a:spcPts val="1200"/>
              </a:spcAft>
            </a:pPr>
            <a:r>
              <a:rPr lang="en-US" sz="3000" dirty="0">
                <a:cs typeface="Times New Roman" panose="02020603050405020304" pitchFamily="18" charset="0"/>
              </a:rPr>
              <a:t>Thomas Jefferson National Laboratory (JLab) consists of an electron accelerator attached to four different experimental halls, shown in Figure 2. Data for this experiment were taken from CLAS12, located in Hall B. Electrons of energy 11 GeV are fired at a proton. The data are from CLAS12’s RGA Spring 2019 negative </a:t>
            </a:r>
            <a:r>
              <a:rPr lang="en-US" sz="3000" dirty="0" err="1">
                <a:cs typeface="Times New Roman" panose="02020603050405020304" pitchFamily="18" charset="0"/>
              </a:rPr>
              <a:t>inbending</a:t>
            </a:r>
            <a:r>
              <a:rPr lang="en-US" sz="3000" dirty="0">
                <a:cs typeface="Times New Roman" panose="02020603050405020304" pitchFamily="18" charset="0"/>
              </a:rPr>
              <a:t> and Fall 2018 positive </a:t>
            </a:r>
            <a:r>
              <a:rPr lang="en-US" sz="3000" dirty="0" err="1">
                <a:cs typeface="Times New Roman" panose="02020603050405020304" pitchFamily="18" charset="0"/>
              </a:rPr>
              <a:t>inbending</a:t>
            </a:r>
            <a:r>
              <a:rPr lang="en-US" sz="3000" dirty="0">
                <a:cs typeface="Times New Roman" panose="02020603050405020304" pitchFamily="18" charset="0"/>
              </a:rPr>
              <a:t>. When combined, these datasets can provide a more comprehensive look into the resonance spectrum of the studied reaction.</a:t>
            </a:r>
          </a:p>
          <a:p>
            <a:pPr>
              <a:spcAft>
                <a:spcPts val="1200"/>
              </a:spcAft>
            </a:pPr>
            <a:r>
              <a:rPr lang="en-US" sz="3000" b="1" dirty="0">
                <a:cs typeface="Times New Roman" panose="02020603050405020304" pitchFamily="18" charset="0"/>
              </a:rPr>
              <a:t>CLAS12 Detector Elements</a:t>
            </a:r>
          </a:p>
          <a:p>
            <a:pPr>
              <a:spcAft>
                <a:spcPts val="1200"/>
              </a:spcAft>
            </a:pPr>
            <a:r>
              <a:rPr lang="en-US" sz="3000" dirty="0">
                <a:cs typeface="Times New Roman" panose="02020603050405020304" pitchFamily="18" charset="0"/>
              </a:rPr>
              <a:t>The central detector, located around the collision site, </a:t>
            </a:r>
            <a:r>
              <a:rPr lang="en-US" sz="3000" b="0" i="0" u="none" strike="noStrike" dirty="0">
                <a:solidFill>
                  <a:srgbClr val="000000"/>
                </a:solidFill>
                <a:effectLst/>
              </a:rPr>
              <a:t>measures particles in the region 35° &lt; </a:t>
            </a:r>
            <a:r>
              <a:rPr lang="en-US" sz="3000" b="0" i="1" u="none" strike="noStrike" dirty="0">
                <a:solidFill>
                  <a:srgbClr val="000000"/>
                </a:solidFill>
                <a:effectLst/>
              </a:rPr>
              <a:t>θ</a:t>
            </a:r>
            <a:r>
              <a:rPr lang="en-US" sz="3000" b="0" i="0" u="none" strike="noStrike" dirty="0">
                <a:solidFill>
                  <a:srgbClr val="000000"/>
                </a:solidFill>
                <a:effectLst/>
              </a:rPr>
              <a:t> &lt; 125° and the full azimuthal range 0 &lt; </a:t>
            </a:r>
            <a:r>
              <a:rPr lang="en-US" sz="3000" b="0" i="1" u="none" strike="noStrike" dirty="0">
                <a:solidFill>
                  <a:srgbClr val="000000"/>
                </a:solidFill>
                <a:effectLst/>
              </a:rPr>
              <a:t>φ</a:t>
            </a:r>
            <a:r>
              <a:rPr lang="en-US" sz="3000" b="0" i="0" u="none" strike="noStrike" dirty="0">
                <a:solidFill>
                  <a:srgbClr val="000000"/>
                </a:solidFill>
                <a:effectLst/>
              </a:rPr>
              <a:t> &lt; 2π. It consists of a tracker and solenoid, a time-of-flight detector, and other detectors.</a:t>
            </a:r>
            <a:endParaRPr lang="en-US" sz="3000" dirty="0">
              <a:cs typeface="Times New Roman" panose="02020603050405020304" pitchFamily="18" charset="0"/>
            </a:endParaRPr>
          </a:p>
          <a:p>
            <a:pPr>
              <a:spcAft>
                <a:spcPts val="1200"/>
              </a:spcAft>
            </a:pPr>
            <a:r>
              <a:rPr lang="en-US" sz="3000" dirty="0">
                <a:cs typeface="Times New Roman" panose="02020603050405020304" pitchFamily="18" charset="0"/>
              </a:rPr>
              <a:t>The forward detector, positioned 7 meters past the collision site, mostly measures particles in the region 5° &lt; θ &lt; 35° and the full azimuthal </a:t>
            </a:r>
            <a:r>
              <a:rPr lang="en-US" sz="3000" b="0" i="0" u="none" strike="noStrike" dirty="0">
                <a:solidFill>
                  <a:srgbClr val="000000"/>
                </a:solidFill>
                <a:effectLst/>
              </a:rPr>
              <a:t>range 0 &lt; </a:t>
            </a:r>
            <a:r>
              <a:rPr lang="en-US" sz="3000" b="0" i="1" u="none" strike="noStrike" dirty="0">
                <a:solidFill>
                  <a:srgbClr val="000000"/>
                </a:solidFill>
                <a:effectLst/>
              </a:rPr>
              <a:t>φ</a:t>
            </a:r>
            <a:r>
              <a:rPr lang="en-US" sz="3000" b="0" i="0" u="none" strike="noStrike" dirty="0">
                <a:solidFill>
                  <a:srgbClr val="000000"/>
                </a:solidFill>
                <a:effectLst/>
              </a:rPr>
              <a:t> &lt; 2π. It contains drift chambers, a time-of-flight detector, a forward detector, an electromagnetic calorimeter (ECAL) with a </a:t>
            </a:r>
            <a:r>
              <a:rPr lang="en-US" sz="3000" b="0" i="0" u="none" strike="noStrike" dirty="0" err="1">
                <a:solidFill>
                  <a:srgbClr val="000000"/>
                </a:solidFill>
                <a:effectLst/>
              </a:rPr>
              <a:t>Preshower</a:t>
            </a:r>
            <a:r>
              <a:rPr lang="en-US" sz="3000" b="0" i="0" u="none" strike="noStrike" dirty="0">
                <a:solidFill>
                  <a:srgbClr val="000000"/>
                </a:solidFill>
                <a:effectLst/>
              </a:rPr>
              <a:t> calorimeter (PCAL) in front of it, among other detectors.</a:t>
            </a:r>
            <a:endParaRPr lang="en-US" sz="3000" dirty="0">
              <a:cs typeface="Times New Roman" panose="02020603050405020304" pitchFamily="18" charset="0"/>
            </a:endParaRPr>
          </a:p>
          <a:p>
            <a:pPr>
              <a:spcAft>
                <a:spcPts val="1200"/>
              </a:spcAft>
            </a:pPr>
            <a:r>
              <a:rPr lang="en-US" sz="3000" dirty="0">
                <a:cs typeface="Times New Roman" panose="02020603050405020304" pitchFamily="18" charset="0"/>
              </a:rPr>
              <a:t>The forward tagger is used to detect electrons and photons in the narrow range 2.5° &lt; </a:t>
            </a:r>
            <a:r>
              <a:rPr lang="en-US" sz="3000" i="1" dirty="0">
                <a:cs typeface="Times New Roman" panose="02020603050405020304" pitchFamily="18" charset="0"/>
              </a:rPr>
              <a:t>θ</a:t>
            </a:r>
            <a:r>
              <a:rPr lang="en-US" sz="3000" dirty="0">
                <a:cs typeface="Times New Roman" panose="02020603050405020304" pitchFamily="18" charset="0"/>
              </a:rPr>
              <a:t> &lt; 4.5°. It is made up of a homogeneous calorimeter to identify electrons and measure electron energy; a tracker to measure scattering angles; and a scintillation counter to separate electrons and photons. In this experiment, electrons are required to hit the forward tagger to limit the virtual photon to a very low mass, close to that of a real photon.</a:t>
            </a:r>
          </a:p>
        </p:txBody>
      </p:sp>
      <p:sp>
        <p:nvSpPr>
          <p:cNvPr id="199" name="TextBox 198"/>
          <p:cNvSpPr txBox="1"/>
          <p:nvPr/>
        </p:nvSpPr>
        <p:spPr>
          <a:xfrm>
            <a:off x="8902204" y="6030659"/>
            <a:ext cx="3092514"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Motivation</a:t>
            </a:r>
          </a:p>
        </p:txBody>
      </p:sp>
      <p:sp>
        <p:nvSpPr>
          <p:cNvPr id="200" name="TextBox 199"/>
          <p:cNvSpPr txBox="1"/>
          <p:nvPr/>
        </p:nvSpPr>
        <p:spPr>
          <a:xfrm>
            <a:off x="7677059" y="16041594"/>
            <a:ext cx="5497274"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Experimental Facility</a:t>
            </a:r>
          </a:p>
        </p:txBody>
      </p:sp>
      <mc:AlternateContent xmlns:mc="http://schemas.openxmlformats.org/markup-compatibility/2006" xmlns:a14="http://schemas.microsoft.com/office/drawing/2010/main">
        <mc:Choice Requires="a14">
          <p:sp>
            <p:nvSpPr>
              <p:cNvPr id="201" name="TextBox 200"/>
              <p:cNvSpPr txBox="1"/>
              <p:nvPr/>
            </p:nvSpPr>
            <p:spPr>
              <a:xfrm>
                <a:off x="12178277" y="13642374"/>
                <a:ext cx="6829049" cy="892552"/>
              </a:xfrm>
              <a:prstGeom prst="rect">
                <a:avLst/>
              </a:prstGeom>
              <a:noFill/>
            </p:spPr>
            <p:txBody>
              <a:bodyPr wrap="none" rtlCol="0">
                <a:spAutoFit/>
              </a:bodyPr>
              <a:lstStyle/>
              <a:p>
                <a:r>
                  <a:rPr lang="en-US" sz="2600" dirty="0">
                    <a:cs typeface="Times New Roman" panose="02020603050405020304" pitchFamily="18" charset="0"/>
                  </a:rPr>
                  <a:t>Figure 1: </a:t>
                </a:r>
                <a14:m>
                  <m:oMath xmlns:m="http://schemas.openxmlformats.org/officeDocument/2006/math">
                    <m:r>
                      <m:rPr>
                        <m:sty m:val="p"/>
                      </m:rPr>
                      <a:rPr lang="en-US" sz="2600" b="0" i="0" smtClean="0">
                        <a:latin typeface="Cambria Math" panose="02040503050406030204" pitchFamily="18" charset="0"/>
                      </a:rPr>
                      <m:t>Mass</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of</m:t>
                    </m:r>
                    <m:r>
                      <a:rPr lang="en-US" sz="2600" b="0" i="0"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i="1">
                            <a:latin typeface="Cambria Math" panose="02040503050406030204" pitchFamily="18" charset="0"/>
                          </a:rPr>
                          <m:t>𝐾</m:t>
                        </m:r>
                      </m:e>
                      <m:sup>
                        <m:r>
                          <a:rPr lang="en-US" sz="2600" i="1">
                            <a:latin typeface="Cambria Math" panose="02040503050406030204" pitchFamily="18" charset="0"/>
                          </a:rPr>
                          <m:t>−</m:t>
                        </m:r>
                      </m:sup>
                    </m:sSup>
                    <m:r>
                      <a:rPr lang="en-US" sz="2600" b="0" i="1" smtClean="0">
                        <a:latin typeface="Cambria Math" panose="02040503050406030204" pitchFamily="18" charset="0"/>
                      </a:rPr>
                      <m:t>𝑝</m:t>
                    </m:r>
                  </m:oMath>
                </a14:m>
                <a:r>
                  <a:rPr lang="en-US" sz="2600" dirty="0">
                    <a:cs typeface="Times New Roman" panose="02020603050405020304" pitchFamily="18" charset="0"/>
                  </a:rPr>
                  <a:t> (reconstructed </a:t>
                </a:r>
                <a14:m>
                  <m:oMath xmlns:m="http://schemas.openxmlformats.org/officeDocument/2006/math">
                    <m:sSup>
                      <m:sSupPr>
                        <m:ctrlPr>
                          <a:rPr lang="el-GR" sz="2600" i="1" smtClean="0">
                            <a:solidFill>
                              <a:prstClr val="black"/>
                            </a:solidFill>
                            <a:latin typeface="Cambria Math" panose="02040503050406030204" pitchFamily="18" charset="0"/>
                          </a:rPr>
                        </m:ctrlPr>
                      </m:sSupPr>
                      <m:e>
                        <m:r>
                          <m:rPr>
                            <m:sty m:val="p"/>
                          </m:rPr>
                          <a:rPr lang="el-GR" sz="2600" i="1">
                            <a:solidFill>
                              <a:prstClr val="black"/>
                            </a:solidFill>
                            <a:latin typeface="Cambria Math" panose="02040503050406030204" pitchFamily="18" charset="0"/>
                          </a:rPr>
                          <m:t>Λ</m:t>
                        </m:r>
                      </m:e>
                      <m:sup>
                        <m:r>
                          <a:rPr lang="en-US" sz="2600" b="0" i="1" smtClean="0">
                            <a:solidFill>
                              <a:prstClr val="black"/>
                            </a:solidFill>
                            <a:latin typeface="Cambria Math" panose="02040503050406030204" pitchFamily="18" charset="0"/>
                          </a:rPr>
                          <m:t>∗</m:t>
                        </m:r>
                      </m:sup>
                    </m:sSup>
                    <m:r>
                      <a:rPr lang="en-US" sz="2600" b="0" i="1" smtClean="0">
                        <a:solidFill>
                          <a:prstClr val="black"/>
                        </a:solidFill>
                        <a:latin typeface="Cambria Math" panose="02040503050406030204" pitchFamily="18" charset="0"/>
                      </a:rPr>
                      <m:t> </m:t>
                    </m:r>
                  </m:oMath>
                </a14:m>
                <a:r>
                  <a:rPr lang="en-US" sz="2600" dirty="0">
                    <a:cs typeface="Times New Roman" panose="02020603050405020304" pitchFamily="18" charset="0"/>
                  </a:rPr>
                  <a:t>and  </a:t>
                </a:r>
                <a14:m>
                  <m:oMath xmlns:m="http://schemas.openxmlformats.org/officeDocument/2006/math">
                    <m:sSup>
                      <m:sSupPr>
                        <m:ctrlPr>
                          <a:rPr lang="el-GR" sz="2600" i="1">
                            <a:solidFill>
                              <a:prstClr val="black"/>
                            </a:solidFill>
                            <a:latin typeface="Cambria Math" panose="02040503050406030204" pitchFamily="18" charset="0"/>
                          </a:rPr>
                        </m:ctrlPr>
                      </m:sSupPr>
                      <m:e>
                        <m:r>
                          <m:rPr>
                            <m:sty m:val="p"/>
                          </m:rPr>
                          <a:rPr lang="el-GR" sz="2600" i="1">
                            <a:solidFill>
                              <a:prstClr val="black"/>
                            </a:solidFill>
                            <a:latin typeface="Cambria Math" panose="02040503050406030204" pitchFamily="18" charset="0"/>
                          </a:rPr>
                          <m:t>Σ</m:t>
                        </m:r>
                      </m:e>
                      <m:sup>
                        <m:r>
                          <a:rPr lang="en-US" sz="2600" i="1">
                            <a:solidFill>
                              <a:prstClr val="black"/>
                            </a:solidFill>
                            <a:latin typeface="Cambria Math" panose="02040503050406030204" pitchFamily="18" charset="0"/>
                          </a:rPr>
                          <m:t>∗</m:t>
                        </m:r>
                      </m:sup>
                    </m:sSup>
                  </m:oMath>
                </a14:m>
                <a:r>
                  <a:rPr lang="en-US" sz="2600" dirty="0">
                    <a:cs typeface="Times New Roman" panose="02020603050405020304" pitchFamily="18" charset="0"/>
                  </a:rPr>
                  <a:t>)</a:t>
                </a:r>
              </a:p>
              <a:p>
                <a:r>
                  <a:rPr lang="en-US" sz="2600" dirty="0">
                    <a:cs typeface="Times New Roman" panose="02020603050405020304" pitchFamily="18" charset="0"/>
                  </a:rPr>
                  <a:t>                 Peak at 1.52 GeV is </a:t>
                </a:r>
                <a14:m>
                  <m:oMath xmlns:m="http://schemas.openxmlformats.org/officeDocument/2006/math">
                    <m:sSub>
                      <m:sSubPr>
                        <m:ctrlPr>
                          <a:rPr lang="el-GR" sz="2600" i="1" smtClean="0">
                            <a:solidFill>
                              <a:prstClr val="black"/>
                            </a:solidFill>
                            <a:latin typeface="Cambria Math" panose="02040503050406030204" pitchFamily="18" charset="0"/>
                          </a:rPr>
                        </m:ctrlPr>
                      </m:sSubPr>
                      <m:e>
                        <m:r>
                          <m:rPr>
                            <m:sty m:val="p"/>
                          </m:rPr>
                          <a:rPr lang="el-GR" sz="2600" i="1">
                            <a:solidFill>
                              <a:prstClr val="black"/>
                            </a:solidFill>
                            <a:latin typeface="Cambria Math" panose="02040503050406030204" pitchFamily="18" charset="0"/>
                          </a:rPr>
                          <m:t>Λ</m:t>
                        </m:r>
                      </m:e>
                      <m:sub>
                        <m:r>
                          <a:rPr lang="en-US" sz="2600" i="1">
                            <a:solidFill>
                              <a:prstClr val="black"/>
                            </a:solidFill>
                            <a:latin typeface="Cambria Math" panose="02040503050406030204" pitchFamily="18" charset="0"/>
                          </a:rPr>
                          <m:t>1520</m:t>
                        </m:r>
                      </m:sub>
                    </m:sSub>
                  </m:oMath>
                </a14:m>
                <a:r>
                  <a:rPr lang="en-US" sz="2600" dirty="0">
                    <a:cs typeface="Times New Roman" panose="02020603050405020304" pitchFamily="18" charset="0"/>
                  </a:rPr>
                  <a:t> resonance.</a:t>
                </a:r>
              </a:p>
            </p:txBody>
          </p:sp>
        </mc:Choice>
        <mc:Fallback xmlns="">
          <p:sp>
            <p:nvSpPr>
              <p:cNvPr id="201" name="TextBox 200"/>
              <p:cNvSpPr txBox="1">
                <a:spLocks noRot="1" noChangeAspect="1" noMove="1" noResize="1" noEditPoints="1" noAdjustHandles="1" noChangeArrowheads="1" noChangeShapeType="1" noTextEdit="1"/>
              </p:cNvSpPr>
              <p:nvPr/>
            </p:nvSpPr>
            <p:spPr>
              <a:xfrm>
                <a:off x="12178277" y="13642374"/>
                <a:ext cx="6829049" cy="892552"/>
              </a:xfrm>
              <a:prstGeom prst="rect">
                <a:avLst/>
              </a:prstGeom>
              <a:blipFill>
                <a:blip r:embed="rId5"/>
                <a:stretch>
                  <a:fillRect l="-1607" t="-5479" r="-714" b="-17123"/>
                </a:stretch>
              </a:blipFill>
            </p:spPr>
            <p:txBody>
              <a:bodyPr/>
              <a:lstStyle/>
              <a:p>
                <a:r>
                  <a:rPr lang="en-US">
                    <a:noFill/>
                  </a:rPr>
                  <a:t> </a:t>
                </a:r>
              </a:p>
            </p:txBody>
          </p:sp>
        </mc:Fallback>
      </mc:AlternateContent>
      <p:sp>
        <p:nvSpPr>
          <p:cNvPr id="207" name="TextBox 206"/>
          <p:cNvSpPr txBox="1"/>
          <p:nvPr/>
        </p:nvSpPr>
        <p:spPr>
          <a:xfrm>
            <a:off x="26416565" y="6017902"/>
            <a:ext cx="2272674"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Analysis</a:t>
            </a:r>
          </a:p>
        </p:txBody>
      </p:sp>
      <mc:AlternateContent xmlns:mc="http://schemas.openxmlformats.org/markup-compatibility/2006">
        <mc:Choice xmlns:a14="http://schemas.microsoft.com/office/drawing/2010/main" Requires="a14">
          <p:sp>
            <p:nvSpPr>
              <p:cNvPr id="208" name="TextBox 207"/>
              <p:cNvSpPr txBox="1"/>
              <p:nvPr/>
            </p:nvSpPr>
            <p:spPr>
              <a:xfrm>
                <a:off x="20206057" y="6864768"/>
                <a:ext cx="14693689" cy="10556736"/>
              </a:xfrm>
              <a:prstGeom prst="rect">
                <a:avLst/>
              </a:prstGeom>
              <a:noFill/>
            </p:spPr>
            <p:txBody>
              <a:bodyPr wrap="square" rtlCol="0">
                <a:spAutoFit/>
              </a:bodyPr>
              <a:lstStyle/>
              <a:p>
                <a:pPr>
                  <a:spcAft>
                    <a:spcPts val="1200"/>
                  </a:spcAft>
                </a:pPr>
                <a:r>
                  <a:rPr lang="en-US" sz="3000" b="1" dirty="0">
                    <a:cs typeface="Times New Roman" panose="02020603050405020304" pitchFamily="18" charset="0"/>
                  </a:rPr>
                  <a:t>Event Selection</a:t>
                </a:r>
              </a:p>
              <a:p>
                <a:pPr>
                  <a:spcAft>
                    <a:spcPts val="1200"/>
                  </a:spcAft>
                </a:pPr>
                <a:r>
                  <a:rPr lang="en-US" sz="3000" dirty="0">
                    <a:cs typeface="Times New Roman" panose="02020603050405020304" pitchFamily="18" charset="0"/>
                  </a:rPr>
                  <a:t>Events were selected based on particle requirements, detector requirements, and cuts. Events must have exactly one </a:t>
                </a:r>
                <a14:m>
                  <m:oMath xmlns:m="http://schemas.openxmlformats.org/officeDocument/2006/math">
                    <m:sSup>
                      <m:sSupPr>
                        <m:ctrlPr>
                          <a:rPr kumimoji="0" lang="en-US" sz="30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3000" b="0" i="1" u="none" strike="noStrike" kern="1200" cap="none" spc="0" normalizeH="0" baseline="0" noProof="0" smtClean="0">
                            <a:ln>
                              <a:noFill/>
                            </a:ln>
                            <a:solidFill>
                              <a:prstClr val="black"/>
                            </a:solidFill>
                            <a:effectLst/>
                            <a:uLnTx/>
                            <a:uFillTx/>
                            <a:latin typeface="Cambria Math" panose="02040503050406030204" pitchFamily="18" charset="0"/>
                          </a:rPr>
                          <m:t>𝑒</m:t>
                        </m:r>
                      </m:e>
                      <m:sup>
                        <m:r>
                          <a:rPr kumimoji="0" lang="en-US" sz="3000" b="0" i="1" u="none" strike="noStrike" kern="1200" cap="none" spc="0" normalizeH="0" baseline="0" noProof="0" smtClean="0">
                            <a:ln>
                              <a:noFill/>
                            </a:ln>
                            <a:solidFill>
                              <a:prstClr val="black"/>
                            </a:solidFill>
                            <a:effectLst/>
                            <a:uLnTx/>
                            <a:uFillTx/>
                            <a:latin typeface="Cambria Math" panose="02040503050406030204" pitchFamily="18" charset="0"/>
                          </a:rPr>
                          <m:t>−</m:t>
                        </m:r>
                      </m:sup>
                    </m:sSup>
                  </m:oMath>
                </a14:m>
                <a:r>
                  <a:rPr lang="en-US" sz="3000" dirty="0">
                    <a:cs typeface="Times New Roman" panose="02020603050405020304" pitchFamily="18" charset="0"/>
                  </a:rPr>
                  <a:t> in the Forward Tagger, one </a:t>
                </a:r>
                <a14:m>
                  <m:oMath xmlns:m="http://schemas.openxmlformats.org/officeDocument/2006/math">
                    <m:sSup>
                      <m:sSupPr>
                        <m:ctrlPr>
                          <a:rPr lang="en-US" sz="3000" i="1">
                            <a:solidFill>
                              <a:prstClr val="black"/>
                            </a:solidFill>
                            <a:latin typeface="Cambria Math" panose="02040503050406030204" pitchFamily="18" charset="0"/>
                          </a:rPr>
                        </m:ctrlPr>
                      </m:sSupPr>
                      <m:e>
                        <m:r>
                          <a:rPr lang="en-US" sz="3000" b="0" i="1" smtClean="0">
                            <a:solidFill>
                              <a:prstClr val="black"/>
                            </a:solidFill>
                            <a:latin typeface="Cambria Math" panose="02040503050406030204" pitchFamily="18" charset="0"/>
                          </a:rPr>
                          <m:t>𝐾</m:t>
                        </m:r>
                      </m:e>
                      <m:sup>
                        <m:r>
                          <a:rPr lang="en-US" sz="3000" b="0" i="1" smtClean="0">
                            <a:solidFill>
                              <a:prstClr val="black"/>
                            </a:solidFill>
                            <a:latin typeface="Cambria Math" panose="02040503050406030204" pitchFamily="18" charset="0"/>
                          </a:rPr>
                          <m:t>+</m:t>
                        </m:r>
                      </m:sup>
                    </m:sSup>
                  </m:oMath>
                </a14:m>
                <a:r>
                  <a:rPr lang="en-US" sz="3000" dirty="0">
                    <a:cs typeface="Times New Roman" panose="02020603050405020304" pitchFamily="18" charset="0"/>
                  </a:rPr>
                  <a:t> and </a:t>
                </a:r>
                <a14:m>
                  <m:oMath xmlns:m="http://schemas.openxmlformats.org/officeDocument/2006/math">
                    <m:sSup>
                      <m:sSupPr>
                        <m:ctrlPr>
                          <a:rPr lang="en-US" sz="3000" i="1">
                            <a:solidFill>
                              <a:prstClr val="black"/>
                            </a:solidFill>
                            <a:latin typeface="Cambria Math" panose="02040503050406030204" pitchFamily="18" charset="0"/>
                          </a:rPr>
                        </m:ctrlPr>
                      </m:sSupPr>
                      <m:e>
                        <m:r>
                          <a:rPr lang="en-US" sz="3000" b="0" i="1" smtClean="0">
                            <a:solidFill>
                              <a:prstClr val="black"/>
                            </a:solidFill>
                            <a:latin typeface="Cambria Math" panose="02040503050406030204" pitchFamily="18" charset="0"/>
                          </a:rPr>
                          <m:t>𝐾</m:t>
                        </m:r>
                      </m:e>
                      <m:sup>
                        <m:r>
                          <a:rPr lang="en-US" sz="3000" i="1">
                            <a:solidFill>
                              <a:prstClr val="black"/>
                            </a:solidFill>
                            <a:latin typeface="Cambria Math" panose="02040503050406030204" pitchFamily="18" charset="0"/>
                          </a:rPr>
                          <m:t>−</m:t>
                        </m:r>
                      </m:sup>
                    </m:sSup>
                  </m:oMath>
                </a14:m>
                <a:r>
                  <a:rPr lang="en-US" sz="3000" dirty="0">
                    <a:cs typeface="Times New Roman" panose="02020603050405020304" pitchFamily="18" charset="0"/>
                  </a:rPr>
                  <a:t> in the Forward Detector, and one </a:t>
                </a:r>
                <a14:m>
                  <m:oMath xmlns:m="http://schemas.openxmlformats.org/officeDocument/2006/math">
                    <m:r>
                      <a:rPr lang="en-US" sz="3000" b="0" i="1" smtClean="0">
                        <a:solidFill>
                          <a:prstClr val="black"/>
                        </a:solidFill>
                        <a:latin typeface="Cambria Math" panose="02040503050406030204" pitchFamily="18" charset="0"/>
                      </a:rPr>
                      <m:t>𝑝</m:t>
                    </m:r>
                  </m:oMath>
                </a14:m>
                <a:r>
                  <a:rPr lang="en-US" sz="3000" dirty="0">
                    <a:cs typeface="Times New Roman" panose="02020603050405020304" pitchFamily="18" charset="0"/>
                  </a:rPr>
                  <a:t> in either the Forward or Central Detector. Cuts were placed three standard deviations out from the mean of the missing mass, missing energy, and missing transverse momentum.</a:t>
                </a:r>
              </a:p>
              <a:p>
                <a:pPr>
                  <a:spcAft>
                    <a:spcPts val="1200"/>
                  </a:spcAft>
                </a:pPr>
                <a:r>
                  <a:rPr lang="en-US" sz="3000" b="1" dirty="0">
                    <a:cs typeface="Times New Roman" panose="02020603050405020304" pitchFamily="18" charset="0"/>
                  </a:rPr>
                  <a:t>Monte Carlo (MC)</a:t>
                </a:r>
              </a:p>
              <a:p>
                <a:pPr>
                  <a:spcAft>
                    <a:spcPts val="1200"/>
                  </a:spcAft>
                </a:pPr>
                <a:r>
                  <a:rPr lang="en-US" sz="3000" dirty="0">
                    <a:cs typeface="Times New Roman" panose="02020603050405020304" pitchFamily="18" charset="0"/>
                  </a:rPr>
                  <a:t>An event generator was built to construct the desired reaction. Events are generated using relativistic kinematics and boosted reference frames, taking a virtual photon and a proton target, and assuming a nucleon resonance is created and then undergoes two two-body decays. The generated events are then pushed through </a:t>
                </a:r>
                <a:r>
                  <a:rPr lang="en-US" sz="3000" dirty="0" err="1">
                    <a:cs typeface="Times New Roman" panose="02020603050405020304" pitchFamily="18" charset="0"/>
                  </a:rPr>
                  <a:t>Jlab’s</a:t>
                </a:r>
                <a:r>
                  <a:rPr lang="en-US" sz="3000" dirty="0">
                    <a:cs typeface="Times New Roman" panose="02020603050405020304" pitchFamily="18" charset="0"/>
                  </a:rPr>
                  <a:t> Geant4  MC simulation framework (GEMC) and then reconstructed. Finally, the MC output is pushed through the same event selection code as the data in order to obtain the event acceptance.</a:t>
                </a:r>
              </a:p>
              <a:p>
                <a:pPr>
                  <a:spcAft>
                    <a:spcPts val="1200"/>
                  </a:spcAft>
                </a:pPr>
                <a:r>
                  <a:rPr lang="en-US" sz="3000" b="1" dirty="0">
                    <a:cs typeface="Times New Roman" panose="02020603050405020304" pitchFamily="18" charset="0"/>
                  </a:rPr>
                  <a:t>Yields – Extracting Signal from Background</a:t>
                </a:r>
              </a:p>
              <a:p>
                <a:pPr>
                  <a:spcAft>
                    <a:spcPts val="1200"/>
                  </a:spcAft>
                </a:pPr>
                <a:r>
                  <a:rPr lang="en-US" sz="3000" dirty="0">
                    <a:cs typeface="Times New Roman" panose="02020603050405020304" pitchFamily="18" charset="0"/>
                  </a:rPr>
                  <a:t>The 2D histogram in Figure 4 is used to obtain the yields of the data. A cut is made to keep events in the </a:t>
                </a:r>
                <a:r>
                  <a:rPr lang="en-US" sz="3000" i="1" dirty="0">
                    <a:cs typeface="Times New Roman" panose="02020603050405020304" pitchFamily="18" charset="0"/>
                  </a:rPr>
                  <a:t>M</a:t>
                </a:r>
                <a:r>
                  <a:rPr lang="en-US" sz="3000" dirty="0">
                    <a:cs typeface="Times New Roman" panose="02020603050405020304" pitchFamily="18" charset="0"/>
                  </a:rPr>
                  <a:t>(</a:t>
                </a:r>
                <a:r>
                  <a:rPr lang="en-US" sz="3000" i="1" dirty="0">
                    <a:cs typeface="Times New Roman" panose="02020603050405020304" pitchFamily="18" charset="0"/>
                  </a:rPr>
                  <a:t>K</a:t>
                </a:r>
                <a:r>
                  <a:rPr lang="en-US" sz="3000" i="1" baseline="30000" dirty="0">
                    <a:cs typeface="Times New Roman" panose="02020603050405020304" pitchFamily="18" charset="0"/>
                  </a:rPr>
                  <a:t>-</a:t>
                </a:r>
                <a:r>
                  <a:rPr lang="en-US" sz="3000" i="1" dirty="0">
                    <a:cs typeface="Times New Roman" panose="02020603050405020304" pitchFamily="18" charset="0"/>
                  </a:rPr>
                  <a:t>p</a:t>
                </a:r>
                <a:r>
                  <a:rPr lang="en-US" sz="3000" dirty="0">
                    <a:cs typeface="Times New Roman" panose="02020603050405020304" pitchFamily="18" charset="0"/>
                  </a:rPr>
                  <a:t>) range from 1.48-1.56 GeV to isolate the </a:t>
                </a:r>
                <a14:m>
                  <m:oMath xmlns:m="http://schemas.openxmlformats.org/officeDocument/2006/math">
                    <m:sSub>
                      <m:sSubPr>
                        <m:ctrlPr>
                          <a:rPr lang="el-GR" sz="3000" i="1" smtClean="0">
                            <a:latin typeface="Cambria Math" panose="02040503050406030204" pitchFamily="18" charset="0"/>
                          </a:rPr>
                        </m:ctrlPr>
                      </m:sSubPr>
                      <m:e>
                        <m:r>
                          <m:rPr>
                            <m:sty m:val="p"/>
                          </m:rPr>
                          <a:rPr lang="el-GR" sz="3000" i="1">
                            <a:latin typeface="Cambria Math" panose="02040503050406030204" pitchFamily="18" charset="0"/>
                          </a:rPr>
                          <m:t>Λ</m:t>
                        </m:r>
                      </m:e>
                      <m:sub>
                        <m:r>
                          <a:rPr lang="en-US" sz="3000" i="1">
                            <a:latin typeface="Cambria Math" panose="02040503050406030204" pitchFamily="18" charset="0"/>
                          </a:rPr>
                          <m:t>1520</m:t>
                        </m:r>
                      </m:sub>
                    </m:sSub>
                  </m:oMath>
                </a14:m>
                <a:r>
                  <a:rPr lang="en-US" sz="3000" dirty="0">
                    <a:cs typeface="Times New Roman" panose="02020603050405020304" pitchFamily="18" charset="0"/>
                  </a:rPr>
                  <a:t>. The </a:t>
                </a:r>
                <a:r>
                  <a:rPr lang="en-US" sz="3000" i="1" dirty="0">
                    <a:cs typeface="Times New Roman" panose="02020603050405020304" pitchFamily="18" charset="0"/>
                  </a:rPr>
                  <a:t>x</a:t>
                </a:r>
                <a:r>
                  <a:rPr lang="en-US" sz="3000" dirty="0">
                    <a:cs typeface="Times New Roman" panose="02020603050405020304" pitchFamily="18" charset="0"/>
                  </a:rPr>
                  <a:t>-axis (</a:t>
                </a:r>
                <a:r>
                  <a:rPr lang="en-US" sz="3000" i="1" dirty="0">
                    <a:cs typeface="Times New Roman" panose="02020603050405020304" pitchFamily="18" charset="0"/>
                  </a:rPr>
                  <a:t>W</a:t>
                </a:r>
                <a:r>
                  <a:rPr lang="en-US" sz="3000" dirty="0">
                    <a:cs typeface="Times New Roman" panose="02020603050405020304" pitchFamily="18" charset="0"/>
                  </a:rPr>
                  <a:t>) is cut into bins 0.6 GeV wide, and each bin is projected on the </a:t>
                </a:r>
                <a:r>
                  <a:rPr lang="en-US" sz="3000" i="1" dirty="0">
                    <a:cs typeface="Times New Roman" panose="02020603050405020304" pitchFamily="18" charset="0"/>
                  </a:rPr>
                  <a:t>y</a:t>
                </a:r>
                <a:r>
                  <a:rPr lang="en-US" sz="3000" dirty="0">
                    <a:cs typeface="Times New Roman" panose="02020603050405020304" pitchFamily="18" charset="0"/>
                  </a:rPr>
                  <a:t>-axis to plot the </a:t>
                </a:r>
                <a:r>
                  <a:rPr lang="en-US" sz="3000" i="1" dirty="0">
                    <a:cs typeface="Times New Roman" panose="02020603050405020304" pitchFamily="18" charset="0"/>
                  </a:rPr>
                  <a:t>M</a:t>
                </a:r>
                <a:r>
                  <a:rPr lang="en-US" sz="3000" dirty="0">
                    <a:cs typeface="Times New Roman" panose="02020603050405020304" pitchFamily="18" charset="0"/>
                  </a:rPr>
                  <a:t>(</a:t>
                </a:r>
                <a:r>
                  <a:rPr lang="en-US" sz="3000" i="1" dirty="0">
                    <a:cs typeface="Times New Roman" panose="02020603050405020304" pitchFamily="18" charset="0"/>
                  </a:rPr>
                  <a:t>K</a:t>
                </a:r>
                <a:r>
                  <a:rPr lang="en-US" sz="3000" i="1" baseline="30000" dirty="0">
                    <a:cs typeface="Times New Roman" panose="02020603050405020304" pitchFamily="18" charset="0"/>
                  </a:rPr>
                  <a:t>-</a:t>
                </a:r>
                <a:r>
                  <a:rPr lang="en-US" sz="3000" i="1" dirty="0">
                    <a:cs typeface="Times New Roman" panose="02020603050405020304" pitchFamily="18" charset="0"/>
                  </a:rPr>
                  <a:t>p</a:t>
                </a:r>
                <a:r>
                  <a:rPr lang="en-US" sz="3000" dirty="0">
                    <a:cs typeface="Times New Roman" panose="02020603050405020304" pitchFamily="18" charset="0"/>
                  </a:rPr>
                  <a:t>) in the </a:t>
                </a:r>
                <a14:m>
                  <m:oMath xmlns:m="http://schemas.openxmlformats.org/officeDocument/2006/math">
                    <m:sSub>
                      <m:sSubPr>
                        <m:ctrlPr>
                          <a:rPr lang="el-GR" sz="3000" i="1">
                            <a:latin typeface="Cambria Math" panose="02040503050406030204" pitchFamily="18" charset="0"/>
                          </a:rPr>
                        </m:ctrlPr>
                      </m:sSubPr>
                      <m:e>
                        <m:r>
                          <m:rPr>
                            <m:sty m:val="p"/>
                          </m:rPr>
                          <a:rPr lang="el-GR" sz="3000" i="1">
                            <a:latin typeface="Cambria Math" panose="02040503050406030204" pitchFamily="18" charset="0"/>
                          </a:rPr>
                          <m:t>Λ</m:t>
                        </m:r>
                      </m:e>
                      <m:sub>
                        <m:r>
                          <a:rPr lang="en-US" sz="3000" i="1">
                            <a:latin typeface="Cambria Math" panose="02040503050406030204" pitchFamily="18" charset="0"/>
                          </a:rPr>
                          <m:t>1520</m:t>
                        </m:r>
                      </m:sub>
                    </m:sSub>
                    <m:r>
                      <a:rPr lang="en-US" sz="3000" i="1">
                        <a:latin typeface="Cambria Math" panose="02040503050406030204" pitchFamily="18" charset="0"/>
                      </a:rPr>
                      <m:t> </m:t>
                    </m:r>
                  </m:oMath>
                </a14:m>
                <a:r>
                  <a:rPr lang="en-US" sz="3000" dirty="0">
                    <a:cs typeface="Times New Roman" panose="02020603050405020304" pitchFamily="18" charset="0"/>
                  </a:rPr>
                  <a:t>mass range for each energy range (Figure 5). Each bin is fit with a Gaussian plus a linear polynomial fit, where the linear fit is taken to be the background, and the Gaussian is taken to be the signal (Figure 6). The area under the Gaussian (with the linear fit subtracted) is summed to obtain the yields per energy bin. These are then plotted to look for resonances that decay into a </a:t>
                </a:r>
                <a14:m>
                  <m:oMath xmlns:m="http://schemas.openxmlformats.org/officeDocument/2006/math">
                    <m:sSub>
                      <m:sSubPr>
                        <m:ctrlPr>
                          <a:rPr lang="el-GR" sz="3000" i="1">
                            <a:latin typeface="Cambria Math" panose="02040503050406030204" pitchFamily="18" charset="0"/>
                          </a:rPr>
                        </m:ctrlPr>
                      </m:sSubPr>
                      <m:e>
                        <m:sSup>
                          <m:sSupPr>
                            <m:ctrlPr>
                              <a:rPr lang="el-GR" sz="3000" i="1">
                                <a:latin typeface="Cambria Math" panose="02040503050406030204" pitchFamily="18" charset="0"/>
                              </a:rPr>
                            </m:ctrlPr>
                          </m:sSupPr>
                          <m:e>
                            <m:r>
                              <a:rPr lang="en-US" sz="3000" i="1">
                                <a:latin typeface="Cambria Math" panose="02040503050406030204" pitchFamily="18" charset="0"/>
                              </a:rPr>
                              <m:t>𝐾</m:t>
                            </m:r>
                          </m:e>
                          <m:sup>
                            <m:r>
                              <a:rPr lang="en-US" sz="3000" i="1">
                                <a:latin typeface="Cambria Math" panose="02040503050406030204" pitchFamily="18" charset="0"/>
                              </a:rPr>
                              <m:t>+</m:t>
                            </m:r>
                          </m:sup>
                        </m:sSup>
                        <m:r>
                          <m:rPr>
                            <m:sty m:val="p"/>
                          </m:rPr>
                          <a:rPr lang="el-GR" sz="3000" i="1">
                            <a:latin typeface="Cambria Math" panose="02040503050406030204" pitchFamily="18" charset="0"/>
                          </a:rPr>
                          <m:t>Λ</m:t>
                        </m:r>
                      </m:e>
                      <m:sub>
                        <m:r>
                          <a:rPr lang="en-US" sz="3000" i="1">
                            <a:latin typeface="Cambria Math" panose="02040503050406030204" pitchFamily="18" charset="0"/>
                          </a:rPr>
                          <m:t>1520</m:t>
                        </m:r>
                      </m:sub>
                    </m:sSub>
                    <m:r>
                      <a:rPr lang="en-US" sz="3000" i="1">
                        <a:latin typeface="Cambria Math" panose="02040503050406030204" pitchFamily="18" charset="0"/>
                      </a:rPr>
                      <m:t> </m:t>
                    </m:r>
                  </m:oMath>
                </a14:m>
                <a:r>
                  <a:rPr lang="en-US" sz="3000" dirty="0">
                    <a:cs typeface="Times New Roman" panose="02020603050405020304" pitchFamily="18" charset="0"/>
                  </a:rPr>
                  <a:t>.</a:t>
                </a:r>
              </a:p>
            </p:txBody>
          </p:sp>
        </mc:Choice>
        <mc:Fallback>
          <p:sp>
            <p:nvSpPr>
              <p:cNvPr id="208" name="TextBox 207"/>
              <p:cNvSpPr txBox="1">
                <a:spLocks noRot="1" noChangeAspect="1" noMove="1" noResize="1" noEditPoints="1" noAdjustHandles="1" noChangeArrowheads="1" noChangeShapeType="1" noTextEdit="1"/>
              </p:cNvSpPr>
              <p:nvPr/>
            </p:nvSpPr>
            <p:spPr>
              <a:xfrm>
                <a:off x="20206057" y="6864768"/>
                <a:ext cx="14693689" cy="10556736"/>
              </a:xfrm>
              <a:prstGeom prst="rect">
                <a:avLst/>
              </a:prstGeom>
              <a:blipFill>
                <a:blip r:embed="rId6"/>
                <a:stretch>
                  <a:fillRect l="-996" t="-693" r="-1494" b="-866"/>
                </a:stretch>
              </a:blipFill>
            </p:spPr>
            <p:txBody>
              <a:bodyPr/>
              <a:lstStyle/>
              <a:p>
                <a:r>
                  <a:rPr lang="en-US">
                    <a:noFill/>
                  </a:rPr>
                  <a:t> </a:t>
                </a:r>
              </a:p>
            </p:txBody>
          </p:sp>
        </mc:Fallback>
      </mc:AlternateContent>
      <p:sp>
        <p:nvSpPr>
          <p:cNvPr id="226" name="TextBox 225"/>
          <p:cNvSpPr txBox="1"/>
          <p:nvPr/>
        </p:nvSpPr>
        <p:spPr>
          <a:xfrm>
            <a:off x="41795252" y="6024852"/>
            <a:ext cx="2015873"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Results</a:t>
            </a:r>
            <a:endParaRPr lang="en-US" sz="4800" b="1" i="1" dirty="0">
              <a:solidFill>
                <a:srgbClr val="9A0032"/>
              </a:solidFill>
              <a:cs typeface="Times New Roman" panose="02020603050405020304" pitchFamily="18" charset="0"/>
            </a:endParaRPr>
          </a:p>
        </p:txBody>
      </p:sp>
      <p:sp>
        <p:nvSpPr>
          <p:cNvPr id="229" name="TextBox 228"/>
          <p:cNvSpPr txBox="1"/>
          <p:nvPr/>
        </p:nvSpPr>
        <p:spPr>
          <a:xfrm>
            <a:off x="36464941" y="11744843"/>
            <a:ext cx="12752183" cy="492443"/>
          </a:xfrm>
          <a:prstGeom prst="rect">
            <a:avLst/>
          </a:prstGeom>
          <a:noFill/>
        </p:spPr>
        <p:txBody>
          <a:bodyPr wrap="square" rtlCol="0">
            <a:spAutoFit/>
          </a:bodyPr>
          <a:lstStyle/>
          <a:p>
            <a:r>
              <a:rPr lang="en-US" sz="2600" dirty="0">
                <a:cs typeface="Times New Roman" panose="02020603050405020304" pitchFamily="18" charset="0"/>
              </a:rPr>
              <a:t>Figures 10, 11: Yields (left) and efficiency-corrected yields (right) of Spring 2019 negative data.</a:t>
            </a:r>
          </a:p>
        </p:txBody>
      </p:sp>
      <p:sp>
        <p:nvSpPr>
          <p:cNvPr id="247" name="TextBox 246"/>
          <p:cNvSpPr txBox="1"/>
          <p:nvPr/>
        </p:nvSpPr>
        <p:spPr>
          <a:xfrm>
            <a:off x="41197621" y="25857859"/>
            <a:ext cx="3211135" cy="830997"/>
          </a:xfrm>
          <a:prstGeom prst="rect">
            <a:avLst/>
          </a:prstGeom>
          <a:noFill/>
        </p:spPr>
        <p:txBody>
          <a:bodyPr wrap="none" rtlCol="0">
            <a:spAutoFit/>
          </a:bodyPr>
          <a:lstStyle/>
          <a:p>
            <a:pPr algn="ctr"/>
            <a:r>
              <a:rPr lang="en-US" sz="4800" b="1" dirty="0">
                <a:solidFill>
                  <a:srgbClr val="9A0032"/>
                </a:solidFill>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248" name="TextBox 247"/>
              <p:cNvSpPr txBox="1"/>
              <p:nvPr/>
            </p:nvSpPr>
            <p:spPr>
              <a:xfrm>
                <a:off x="35989540" y="26760698"/>
                <a:ext cx="13627299" cy="4540154"/>
              </a:xfrm>
              <a:prstGeom prst="rect">
                <a:avLst/>
              </a:prstGeom>
              <a:noFill/>
            </p:spPr>
            <p:txBody>
              <a:bodyPr wrap="square" rtlCol="0">
                <a:spAutoFit/>
              </a:bodyPr>
              <a:lstStyle/>
              <a:p>
                <a:r>
                  <a:rPr lang="en-US" sz="3200" dirty="0">
                    <a:cs typeface="Times New Roman" panose="02020603050405020304" pitchFamily="18" charset="0"/>
                  </a:rPr>
                  <a:t>Efficiency-correction yields of </a:t>
                </a:r>
                <a14:m>
                  <m:oMath xmlns:m="http://schemas.openxmlformats.org/officeDocument/2006/math">
                    <m:r>
                      <a:rPr lang="en-US" sz="3200" i="1">
                        <a:latin typeface="Cambria Math" panose="02040503050406030204" pitchFamily="18" charset="0"/>
                        <a:cs typeface="Times New Roman" panose="02020603050405020304" pitchFamily="18" charset="0"/>
                      </a:rPr>
                      <m:t>𝑒𝑝</m:t>
                    </m:r>
                    <m:r>
                      <a:rPr lang="en-US" sz="3200" i="1">
                        <a:latin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𝑒</m:t>
                    </m:r>
                    <m:sSub>
                      <m:sSubPr>
                        <m:ctrlPr>
                          <a:rPr lang="en-US" sz="3200" i="1">
                            <a:latin typeface="Cambria Math" panose="02040503050406030204" pitchFamily="18" charset="0"/>
                            <a:cs typeface="Times New Roman" panose="02020603050405020304" pitchFamily="18" charset="0"/>
                          </a:rPr>
                        </m:ctrlPr>
                      </m:sSubPr>
                      <m:e>
                        <m:r>
                          <a:rPr lang="el-GR" sz="3200" i="1">
                            <a:latin typeface="Cambria Math" panose="02040503050406030204" pitchFamily="18" charset="0"/>
                            <a:cs typeface="Times New Roman" panose="02020603050405020304" pitchFamily="18" charset="0"/>
                          </a:rPr>
                          <m:t>𝛬</m:t>
                        </m:r>
                      </m:e>
                      <m:sub>
                        <m:r>
                          <a:rPr lang="en-US" sz="3200" i="1">
                            <a:latin typeface="Cambria Math" panose="02040503050406030204" pitchFamily="18" charset="0"/>
                            <a:cs typeface="Times New Roman" panose="02020603050405020304" pitchFamily="18" charset="0"/>
                          </a:rPr>
                          <m:t>1520</m:t>
                        </m:r>
                      </m:sub>
                    </m:sSub>
                    <m:sSup>
                      <m:sSupPr>
                        <m:ctrlPr>
                          <a:rPr lang="en-US" sz="3200" i="1">
                            <a:latin typeface="Cambria Math" panose="02040503050406030204" pitchFamily="18" charset="0"/>
                            <a:cs typeface="Times New Roman" panose="02020603050405020304" pitchFamily="18" charset="0"/>
                          </a:rPr>
                        </m:ctrlPr>
                      </m:sSupPr>
                      <m:e>
                        <m:r>
                          <a:rPr lang="en-US" sz="3200" i="1">
                            <a:latin typeface="Cambria Math" panose="02040503050406030204" pitchFamily="18" charset="0"/>
                            <a:cs typeface="Times New Roman" panose="02020603050405020304" pitchFamily="18" charset="0"/>
                          </a:rPr>
                          <m:t>𝐾</m:t>
                        </m:r>
                      </m:e>
                      <m:sup>
                        <m:r>
                          <a:rPr lang="en-US" sz="3200" i="1">
                            <a:latin typeface="Cambria Math" panose="02040503050406030204" pitchFamily="18" charset="0"/>
                            <a:cs typeface="Times New Roman" panose="02020603050405020304" pitchFamily="18" charset="0"/>
                          </a:rPr>
                          <m:t>−</m:t>
                        </m:r>
                      </m:sup>
                    </m:sSup>
                  </m:oMath>
                </a14:m>
                <a:r>
                  <a:rPr lang="en-US" sz="3200" dirty="0">
                    <a:cs typeface="Times New Roman" panose="02020603050405020304" pitchFamily="18" charset="0"/>
                  </a:rPr>
                  <a:t> have no obvious resonances. There are two small bumps at 3.3 and 3.6 GeV that require further investigation.</a:t>
                </a:r>
              </a:p>
              <a:p>
                <a:endParaRPr lang="en-US" sz="3200" dirty="0">
                  <a:cs typeface="Times New Roman" panose="02020603050405020304" pitchFamily="18" charset="0"/>
                </a:endParaRPr>
              </a:p>
              <a:p>
                <a:r>
                  <a:rPr lang="en-US" sz="3200" b="1" dirty="0">
                    <a:cs typeface="Times New Roman" panose="02020603050405020304" pitchFamily="18" charset="0"/>
                  </a:rPr>
                  <a:t>Next Steps</a:t>
                </a:r>
              </a:p>
              <a:p>
                <a:pPr>
                  <a:spcAft>
                    <a:spcPts val="1200"/>
                  </a:spcAft>
                </a:pPr>
                <a:r>
                  <a:rPr lang="en-US" sz="3200" dirty="0">
                    <a:cs typeface="Times New Roman" panose="02020603050405020304" pitchFamily="18" charset="0"/>
                  </a:rPr>
                  <a:t>To obtain the cross section, the efficiency-corrected yields are normalized b</a:t>
                </a:r>
                <a14:m>
                  <m:oMath xmlns:m="http://schemas.openxmlformats.org/officeDocument/2006/math">
                    <m:r>
                      <m:rPr>
                        <m:sty m:val="p"/>
                      </m:rPr>
                      <a:rPr lang="en-US" sz="3200" b="0" i="0" smtClean="0">
                        <a:latin typeface="Cambria Math" panose="02040503050406030204" pitchFamily="18" charset="0"/>
                        <a:cs typeface="Times New Roman" panose="02020603050405020304" pitchFamily="18" charset="0"/>
                      </a:rPr>
                      <m:t>y</m:t>
                    </m:r>
                    <m:r>
                      <a:rPr lang="en-US" sz="3200" b="0" i="0" smtClean="0">
                        <a:latin typeface="Cambria Math" panose="02040503050406030204" pitchFamily="18" charset="0"/>
                        <a:cs typeface="Times New Roman" panose="02020603050405020304" pitchFamily="18" charset="0"/>
                      </a:rPr>
                      <m:t>   </m:t>
                    </m:r>
                    <m:r>
                      <m:rPr>
                        <m:sty m:val="p"/>
                      </m:rPr>
                      <a:rPr lang="el-GR" sz="3200" i="1" smtClean="0">
                        <a:latin typeface="Cambria Math" panose="02040503050406030204" pitchFamily="18" charset="0"/>
                        <a:cs typeface="Times New Roman" panose="02020603050405020304" pitchFamily="18" charset="0"/>
                      </a:rPr>
                      <m:t>σ</m:t>
                    </m:r>
                    <m:r>
                      <a:rPr lang="en-US" sz="3200" b="0" i="1" smtClean="0">
                        <a:latin typeface="Cambria Math" panose="02040503050406030204" pitchFamily="18" charset="0"/>
                        <a:cs typeface="Times New Roman" panose="02020603050405020304" pitchFamily="18" charset="0"/>
                      </a:rPr>
                      <m:t>=</m:t>
                    </m:r>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𝑌</m:t>
                        </m:r>
                      </m:num>
                      <m:den>
                        <m:sSub>
                          <m:sSubPr>
                            <m:ctrlPr>
                              <a:rPr lang="en-US" sz="3200" i="1" smtClean="0">
                                <a:latin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cs typeface="Times New Roman" panose="02020603050405020304" pitchFamily="18" charset="0"/>
                              </a:rPr>
                              <m:t>𝐼</m:t>
                            </m:r>
                          </m:e>
                          <m:sub>
                            <m:r>
                              <a:rPr lang="en-US" sz="3200" b="0" i="1" smtClean="0">
                                <a:latin typeface="Cambria Math" panose="02040503050406030204" pitchFamily="18" charset="0"/>
                                <a:cs typeface="Times New Roman" panose="02020603050405020304" pitchFamily="18" charset="0"/>
                              </a:rPr>
                              <m:t>𝑖𝑛</m:t>
                            </m:r>
                          </m:sub>
                        </m:sSub>
                        <m:sSub>
                          <m:sSubPr>
                            <m:ctrlPr>
                              <a:rPr lang="en-US" sz="3200" i="1" smtClean="0">
                                <a:latin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cs typeface="Times New Roman" panose="02020603050405020304" pitchFamily="18" charset="0"/>
                              </a:rPr>
                              <m:t>𝑁</m:t>
                            </m:r>
                          </m:e>
                          <m:sub>
                            <m:r>
                              <a:rPr lang="en-US" sz="3200" b="0" i="1" smtClean="0">
                                <a:latin typeface="Cambria Math" panose="02040503050406030204" pitchFamily="18" charset="0"/>
                                <a:cs typeface="Times New Roman" panose="02020603050405020304" pitchFamily="18" charset="0"/>
                              </a:rPr>
                              <m:t>𝑝</m:t>
                            </m:r>
                          </m:sub>
                        </m:sSub>
                        <m:r>
                          <a:rPr lang="en-US" sz="3200" i="1" smtClean="0">
                            <a:latin typeface="Cambria Math" panose="02040503050406030204" pitchFamily="18" charset="0"/>
                            <a:cs typeface="Times New Roman" panose="02020603050405020304" pitchFamily="18" charset="0"/>
                          </a:rPr>
                          <m:t>ɛ</m:t>
                        </m:r>
                      </m:den>
                    </m:f>
                  </m:oMath>
                </a14:m>
                <a:r>
                  <a:rPr lang="en-US" sz="3200" dirty="0">
                    <a:cs typeface="Times New Roman" panose="02020603050405020304" pitchFamily="18" charset="0"/>
                  </a:rPr>
                  <a:t> , where </a:t>
                </a: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𝑌</m:t>
                        </m:r>
                      </m:num>
                      <m:den>
                        <m:r>
                          <a:rPr lang="en-US" sz="3200" i="1" smtClean="0">
                            <a:latin typeface="Cambria Math" panose="02040503050406030204" pitchFamily="18" charset="0"/>
                            <a:cs typeface="Times New Roman" panose="02020603050405020304" pitchFamily="18" charset="0"/>
                          </a:rPr>
                          <m:t>ɛ</m:t>
                        </m:r>
                      </m:den>
                    </m:f>
                  </m:oMath>
                </a14:m>
                <a:r>
                  <a:rPr lang="en-US" sz="3200" dirty="0">
                    <a:cs typeface="Times New Roman" panose="02020603050405020304" pitchFamily="18" charset="0"/>
                  </a:rPr>
                  <a:t> are the efficiency-corrected yields,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𝐼</m:t>
                        </m:r>
                      </m:e>
                      <m:sub>
                        <m:r>
                          <a:rPr lang="en-US" sz="3200" i="1">
                            <a:latin typeface="Cambria Math" panose="02040503050406030204" pitchFamily="18" charset="0"/>
                            <a:cs typeface="Times New Roman" panose="02020603050405020304" pitchFamily="18" charset="0"/>
                          </a:rPr>
                          <m:t>𝑖𝑛</m:t>
                        </m:r>
                      </m:sub>
                    </m:sSub>
                    <m:r>
                      <a:rPr lang="en-US" sz="3200" i="1">
                        <a:latin typeface="Cambria Math" panose="02040503050406030204" pitchFamily="18" charset="0"/>
                        <a:cs typeface="Times New Roman" panose="02020603050405020304" pitchFamily="18" charset="0"/>
                      </a:rPr>
                      <m:t> </m:t>
                    </m:r>
                  </m:oMath>
                </a14:m>
                <a:r>
                  <a:rPr lang="en-US" sz="3200" dirty="0">
                    <a:cs typeface="Times New Roman" panose="02020603050405020304" pitchFamily="18" charset="0"/>
                  </a:rPr>
                  <a:t>is number of incident electrons, and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𝑁</m:t>
                        </m:r>
                      </m:e>
                      <m:sub>
                        <m:r>
                          <a:rPr lang="en-US" sz="3200" i="1">
                            <a:latin typeface="Cambria Math" panose="02040503050406030204" pitchFamily="18" charset="0"/>
                            <a:cs typeface="Times New Roman" panose="02020603050405020304" pitchFamily="18" charset="0"/>
                          </a:rPr>
                          <m:t>𝑝</m:t>
                        </m:r>
                      </m:sub>
                    </m:sSub>
                  </m:oMath>
                </a14:m>
                <a:r>
                  <a:rPr lang="en-US" sz="3200" dirty="0">
                    <a:cs typeface="Times New Roman" panose="02020603050405020304" pitchFamily="18" charset="0"/>
                  </a:rPr>
                  <a:t> is the number of target protons per unit area.</a:t>
                </a:r>
              </a:p>
              <a:p>
                <a:pPr>
                  <a:spcAft>
                    <a:spcPts val="1200"/>
                  </a:spcAft>
                </a:pPr>
                <a:r>
                  <a:rPr lang="en-US" sz="3200" dirty="0">
                    <a:cs typeface="Times New Roman" panose="02020603050405020304" pitchFamily="18" charset="0"/>
                  </a:rPr>
                  <a:t>To improve resolution, more datasets from </a:t>
                </a:r>
                <a:r>
                  <a:rPr lang="en-US" sz="3200" dirty="0" err="1">
                    <a:cs typeface="Times New Roman" panose="02020603050405020304" pitchFamily="18" charset="0"/>
                  </a:rPr>
                  <a:t>rga</a:t>
                </a:r>
                <a:r>
                  <a:rPr lang="en-US" sz="3200" dirty="0">
                    <a:cs typeface="Times New Roman" panose="02020603050405020304" pitchFamily="18" charset="0"/>
                  </a:rPr>
                  <a:t> can be used.</a:t>
                </a:r>
              </a:p>
            </p:txBody>
          </p:sp>
        </mc:Choice>
        <mc:Fallback xmlns="">
          <p:sp>
            <p:nvSpPr>
              <p:cNvPr id="248" name="TextBox 247"/>
              <p:cNvSpPr txBox="1">
                <a:spLocks noRot="1" noChangeAspect="1" noMove="1" noResize="1" noEditPoints="1" noAdjustHandles="1" noChangeArrowheads="1" noChangeShapeType="1" noTextEdit="1"/>
              </p:cNvSpPr>
              <p:nvPr/>
            </p:nvSpPr>
            <p:spPr>
              <a:xfrm>
                <a:off x="35989540" y="26760698"/>
                <a:ext cx="13627299" cy="4540154"/>
              </a:xfrm>
              <a:prstGeom prst="rect">
                <a:avLst/>
              </a:prstGeom>
              <a:blipFill>
                <a:blip r:embed="rId7"/>
                <a:stretch>
                  <a:fillRect l="-1163" t="-1611" b="-3490"/>
                </a:stretch>
              </a:blipFill>
            </p:spPr>
            <p:txBody>
              <a:bodyPr/>
              <a:lstStyle/>
              <a:p>
                <a:r>
                  <a:rPr lang="en-US">
                    <a:noFill/>
                  </a:rPr>
                  <a:t> </a:t>
                </a:r>
              </a:p>
            </p:txBody>
          </p:sp>
        </mc:Fallback>
      </mc:AlternateContent>
      <p:sp>
        <p:nvSpPr>
          <p:cNvPr id="2" name="TextBox 1"/>
          <p:cNvSpPr txBox="1"/>
          <p:nvPr/>
        </p:nvSpPr>
        <p:spPr>
          <a:xfrm>
            <a:off x="15866510" y="31843350"/>
            <a:ext cx="19596781" cy="584775"/>
          </a:xfrm>
          <a:prstGeom prst="rect">
            <a:avLst/>
          </a:prstGeom>
          <a:noFill/>
        </p:spPr>
        <p:txBody>
          <a:bodyPr wrap="square" rtlCol="0">
            <a:spAutoFit/>
          </a:bodyPr>
          <a:lstStyle/>
          <a:p>
            <a:r>
              <a:rPr lang="en-US" sz="3200" dirty="0">
                <a:cs typeface="Times New Roman" panose="02020603050405020304" pitchFamily="18" charset="0"/>
              </a:rPr>
              <a:t>*Work at Arizona State University is supported by award DE-SC0020404 from the Department of Energy.</a:t>
            </a:r>
          </a:p>
        </p:txBody>
      </p:sp>
      <p:pic>
        <p:nvPicPr>
          <p:cNvPr id="1026" name="Picture 2" descr="https://commguide.asu.edu/downloads/asulogo/jpg/lwm1_m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5354" y="937516"/>
            <a:ext cx="3180014" cy="21155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BED22A5-1163-4557-BD65-5974C5B96E93}"/>
              </a:ext>
            </a:extLst>
          </p:cNvPr>
          <p:cNvGrpSpPr/>
          <p:nvPr/>
        </p:nvGrpSpPr>
        <p:grpSpPr>
          <a:xfrm>
            <a:off x="1823840" y="17967234"/>
            <a:ext cx="7020104" cy="5940390"/>
            <a:chOff x="1733640" y="17642799"/>
            <a:chExt cx="6887400" cy="5565691"/>
          </a:xfrm>
        </p:grpSpPr>
        <p:sp>
          <p:nvSpPr>
            <p:cNvPr id="202" name="TextBox 201"/>
            <p:cNvSpPr txBox="1"/>
            <p:nvPr/>
          </p:nvSpPr>
          <p:spPr>
            <a:xfrm>
              <a:off x="1814706" y="22372237"/>
              <a:ext cx="6806334" cy="836253"/>
            </a:xfrm>
            <a:prstGeom prst="rect">
              <a:avLst/>
            </a:prstGeom>
            <a:noFill/>
          </p:spPr>
          <p:txBody>
            <a:bodyPr wrap="none" rtlCol="0">
              <a:spAutoFit/>
            </a:bodyPr>
            <a:lstStyle/>
            <a:p>
              <a:pPr algn="ctr"/>
              <a:r>
                <a:rPr lang="en-US" sz="2600" dirty="0">
                  <a:cs typeface="Times New Roman" panose="02020603050405020304" pitchFamily="18" charset="0"/>
                </a:rPr>
                <a:t>Figure 2: Sketch of the Continuous Electron Beam </a:t>
              </a:r>
            </a:p>
            <a:p>
              <a:pPr algn="ctr"/>
              <a:r>
                <a:rPr lang="en-US" sz="2600" dirty="0">
                  <a:cs typeface="Times New Roman" panose="02020603050405020304" pitchFamily="18" charset="0"/>
                </a:rPr>
                <a:t>Accelerator Facility (CEBAF)</a:t>
              </a:r>
            </a:p>
          </p:txBody>
        </p:sp>
        <p:pic>
          <p:nvPicPr>
            <p:cNvPr id="250" name="Picture 2">
              <a:extLst>
                <a:ext uri="{FF2B5EF4-FFF2-40B4-BE49-F238E27FC236}">
                  <a16:creationId xmlns:a16="http://schemas.microsoft.com/office/drawing/2014/main" id="{1DE217A2-D080-4D0D-A2D0-AD7F32ABDF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640" y="17642799"/>
              <a:ext cx="6724808" cy="449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2" name="TextBox 251">
            <a:extLst>
              <a:ext uri="{FF2B5EF4-FFF2-40B4-BE49-F238E27FC236}">
                <a16:creationId xmlns:a16="http://schemas.microsoft.com/office/drawing/2014/main" id="{EBF1B0D2-9F6D-4C0E-A22A-673278A5900D}"/>
              </a:ext>
            </a:extLst>
          </p:cNvPr>
          <p:cNvSpPr txBox="1"/>
          <p:nvPr/>
        </p:nvSpPr>
        <p:spPr>
          <a:xfrm>
            <a:off x="36029590" y="20865654"/>
            <a:ext cx="12862176"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1447A93-A438-407F-A538-7568D1945F13}"/>
              </a:ext>
            </a:extLst>
          </p:cNvPr>
          <p:cNvSpPr txBox="1"/>
          <p:nvPr/>
        </p:nvSpPr>
        <p:spPr>
          <a:xfrm>
            <a:off x="34852126" y="29343088"/>
            <a:ext cx="317716" cy="461665"/>
          </a:xfrm>
          <a:prstGeom prst="rect">
            <a:avLst/>
          </a:prstGeom>
          <a:noFill/>
        </p:spPr>
        <p:txBody>
          <a:bodyPr wrap="square" rtlCol="0">
            <a:spAutoFit/>
          </a:bodyPr>
          <a:lstStyle/>
          <a:p>
            <a:endParaRPr lang="en-US" sz="2400" dirty="0"/>
          </a:p>
        </p:txBody>
      </p:sp>
      <p:pic>
        <p:nvPicPr>
          <p:cNvPr id="19" name="Picture 18" descr="Logo&#10;&#10;Description automatically generated">
            <a:extLst>
              <a:ext uri="{FF2B5EF4-FFF2-40B4-BE49-F238E27FC236}">
                <a16:creationId xmlns:a16="http://schemas.microsoft.com/office/drawing/2014/main" id="{CB69FE29-039A-460E-BA79-B797255AA1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996412" y="608071"/>
            <a:ext cx="2869632" cy="2839740"/>
          </a:xfrm>
          <a:prstGeom prst="rect">
            <a:avLst/>
          </a:prstGeom>
        </p:spPr>
      </p:pic>
      <p:grpSp>
        <p:nvGrpSpPr>
          <p:cNvPr id="228" name="Group 227">
            <a:extLst>
              <a:ext uri="{FF2B5EF4-FFF2-40B4-BE49-F238E27FC236}">
                <a16:creationId xmlns:a16="http://schemas.microsoft.com/office/drawing/2014/main" id="{77B3E6D6-1E8A-4002-9F3F-F7679CB76B29}"/>
              </a:ext>
            </a:extLst>
          </p:cNvPr>
          <p:cNvGrpSpPr/>
          <p:nvPr/>
        </p:nvGrpSpPr>
        <p:grpSpPr>
          <a:xfrm>
            <a:off x="4510826" y="11445120"/>
            <a:ext cx="4306939" cy="2838784"/>
            <a:chOff x="5102531" y="11676541"/>
            <a:chExt cx="4306939" cy="2838784"/>
          </a:xfrm>
        </p:grpSpPr>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97DCE936-D9C5-4DA3-B4DA-881BD6A56CBE}"/>
                    </a:ext>
                  </a:extLst>
                </p:cNvPr>
                <p:cNvSpPr txBox="1">
                  <a:spLocks/>
                </p:cNvSpPr>
                <p:nvPr/>
              </p:nvSpPr>
              <p:spPr>
                <a:xfrm>
                  <a:off x="5102531" y="11676541"/>
                  <a:ext cx="4306939" cy="2838784"/>
                </a:xfrm>
                <a:prstGeom prst="rect">
                  <a:avLst/>
                </a:prstGeom>
              </p:spPr>
              <p:txBody>
                <a:bodyPr/>
                <a:lstStyle>
                  <a:lvl1pPr marL="1402057" indent="-1402057" algn="l" rtl="0" eaLnBrk="0" fontAlgn="base" hangingPunct="0">
                    <a:spcBef>
                      <a:spcPct val="20000"/>
                    </a:spcBef>
                    <a:spcAft>
                      <a:spcPct val="0"/>
                    </a:spcAft>
                    <a:buFont typeface="Arial" charset="0"/>
                    <a:buChar char="•"/>
                    <a:defRPr sz="13200" kern="1200">
                      <a:solidFill>
                        <a:schemeClr val="tx1"/>
                      </a:solidFill>
                      <a:latin typeface="Times New Roman" pitchFamily="18" charset="0"/>
                      <a:ea typeface="+mn-ea"/>
                      <a:cs typeface="+mn-cs"/>
                    </a:defRPr>
                  </a:lvl1pPr>
                  <a:lvl2pPr marL="3037794" indent="-1168383" algn="l" rtl="0" eaLnBrk="0" fontAlgn="base" hangingPunct="0">
                    <a:spcBef>
                      <a:spcPct val="20000"/>
                    </a:spcBef>
                    <a:spcAft>
                      <a:spcPct val="0"/>
                    </a:spcAft>
                    <a:buFont typeface="Arial" charset="0"/>
                    <a:buChar char="–"/>
                    <a:defRPr sz="11500" kern="1200">
                      <a:solidFill>
                        <a:schemeClr val="tx1"/>
                      </a:solidFill>
                      <a:latin typeface="Times New Roman" pitchFamily="18" charset="0"/>
                      <a:ea typeface="+mn-ea"/>
                      <a:cs typeface="+mn-cs"/>
                    </a:defRPr>
                  </a:lvl2pPr>
                  <a:lvl3pPr marL="4673525" indent="-934703" algn="l" rtl="0" eaLnBrk="0" fontAlgn="base" hangingPunct="0">
                    <a:spcBef>
                      <a:spcPct val="20000"/>
                    </a:spcBef>
                    <a:spcAft>
                      <a:spcPct val="0"/>
                    </a:spcAft>
                    <a:buFont typeface="Arial" charset="0"/>
                    <a:buChar char="•"/>
                    <a:defRPr sz="9800" kern="1200">
                      <a:solidFill>
                        <a:schemeClr val="tx1"/>
                      </a:solidFill>
                      <a:latin typeface="Times New Roman" pitchFamily="18" charset="0"/>
                      <a:ea typeface="+mn-ea"/>
                      <a:cs typeface="+mn-cs"/>
                    </a:defRPr>
                  </a:lvl3pPr>
                  <a:lvl4pPr marL="6542937" indent="-934703" algn="l" rtl="0" eaLnBrk="0" fontAlgn="base" hangingPunct="0">
                    <a:spcBef>
                      <a:spcPct val="20000"/>
                    </a:spcBef>
                    <a:spcAft>
                      <a:spcPct val="0"/>
                    </a:spcAft>
                    <a:buFont typeface="Arial" charset="0"/>
                    <a:buChar char="–"/>
                    <a:defRPr sz="8100" kern="1200">
                      <a:solidFill>
                        <a:schemeClr val="tx1"/>
                      </a:solidFill>
                      <a:latin typeface="Times New Roman" pitchFamily="18" charset="0"/>
                      <a:ea typeface="+mn-ea"/>
                      <a:cs typeface="+mn-cs"/>
                    </a:defRPr>
                  </a:lvl4pPr>
                  <a:lvl5pPr marL="8412348" indent="-934703" algn="l" rtl="0" eaLnBrk="0" fontAlgn="base" hangingPunct="0">
                    <a:spcBef>
                      <a:spcPct val="20000"/>
                    </a:spcBef>
                    <a:spcAft>
                      <a:spcPct val="0"/>
                    </a:spcAft>
                    <a:buFont typeface="Arial" charset="0"/>
                    <a:buChar char="»"/>
                    <a:defRPr sz="8100" kern="1200">
                      <a:solidFill>
                        <a:schemeClr val="tx1"/>
                      </a:solidFill>
                      <a:latin typeface="Times New Roman" pitchFamily="18" charset="0"/>
                      <a:ea typeface="+mn-ea"/>
                      <a:cs typeface="+mn-cs"/>
                    </a:defRPr>
                  </a:lvl5pPr>
                  <a:lvl6pPr marL="10281759"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2151170"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4020582"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889993" indent="-934703" algn="l" defTabSz="3738823" rtl="0" eaLnBrk="1" latinLnBrk="0" hangingPunct="1">
                    <a:spcBef>
                      <a:spcPct val="20000"/>
                    </a:spcBef>
                    <a:buFont typeface="Arial" pitchFamily="34" charset="0"/>
                    <a:buChar char="•"/>
                    <a:defRPr sz="8100" kern="1200">
                      <a:solidFill>
                        <a:schemeClr val="tx1"/>
                      </a:solidFill>
                      <a:latin typeface="+mn-lt"/>
                      <a:ea typeface="+mn-ea"/>
                      <a:cs typeface="+mn-cs"/>
                    </a:defRPr>
                  </a:lvl9pPr>
                </a:lstStyle>
                <a:p>
                  <a:pPr marL="0" indent="0" defTabSz="914400">
                    <a:spcBef>
                      <a:spcPts val="0"/>
                    </a:spcBef>
                    <a:buFont typeface="Arial" charset="0"/>
                    <a:buNone/>
                  </a:pPr>
                  <a:r>
                    <a:rPr lang="en-US" sz="3200" dirty="0"/>
                    <a:t> </a:t>
                  </a:r>
                  <a14:m>
                    <m:oMath xmlns:m="http://schemas.openxmlformats.org/officeDocument/2006/math">
                      <m:r>
                        <a:rPr lang="en-US" sz="3200" i="1" smtClean="0">
                          <a:latin typeface="Cambria Math" panose="02040503050406030204" pitchFamily="18" charset="0"/>
                        </a:rPr>
                        <m:t>𝑒𝑝</m:t>
                      </m:r>
                      <m:r>
                        <a:rPr lang="en-US" sz="3200" i="1" smtClean="0">
                          <a:latin typeface="Cambria Math" panose="02040503050406030204" pitchFamily="18" charset="0"/>
                          <a:ea typeface="Cambria Math" panose="02040503050406030204" pitchFamily="18" charset="0"/>
                        </a:rPr>
                        <m:t>→</m:t>
                      </m:r>
                      <m:sSup>
                        <m:sSupPr>
                          <m:ctrlPr>
                            <a:rPr lang="en-US" sz="3200" i="1" smtClean="0">
                              <a:latin typeface="Cambria Math" panose="02040503050406030204" pitchFamily="18" charset="0"/>
                              <a:ea typeface="Cambria Math" panose="02040503050406030204" pitchFamily="18" charset="0"/>
                            </a:rPr>
                          </m:ctrlPr>
                        </m:sSupPr>
                        <m:e>
                          <m:r>
                            <a:rPr lang="en-US" sz="3200" i="1" smtClean="0">
                              <a:latin typeface="Cambria Math" panose="02040503050406030204" pitchFamily="18" charset="0"/>
                              <a:ea typeface="Cambria Math" panose="02040503050406030204" pitchFamily="18" charset="0"/>
                            </a:rPr>
                            <m:t>𝑒𝑁</m:t>
                          </m:r>
                        </m:e>
                        <m:sup>
                          <m:r>
                            <a:rPr lang="en-US" sz="3200" i="1" smtClean="0">
                              <a:latin typeface="Cambria Math" panose="02040503050406030204" pitchFamily="18" charset="0"/>
                              <a:ea typeface="Cambria Math" panose="02040503050406030204" pitchFamily="18" charset="0"/>
                            </a:rPr>
                            <m:t>∗</m:t>
                          </m:r>
                        </m:sup>
                      </m:sSup>
                    </m:oMath>
                  </a14:m>
                  <a:endParaRPr lang="en-US" sz="3200" i="1" dirty="0">
                    <a:latin typeface="Cambria Math" panose="02040503050406030204" pitchFamily="18" charset="0"/>
                    <a:ea typeface="Cambria Math" panose="02040503050406030204" pitchFamily="18" charset="0"/>
                  </a:endParaRPr>
                </a:p>
                <a:p>
                  <a:pPr marL="0" indent="0" defTabSz="914400">
                    <a:buFont typeface="Arial" charset="0"/>
                    <a:buNone/>
                  </a:pPr>
                  <a:r>
                    <a:rPr lang="en-US" sz="3200" dirty="0"/>
                    <a:t>                  </a:t>
                  </a:r>
                  <a14:m>
                    <m:oMath xmlns:m="http://schemas.openxmlformats.org/officeDocument/2006/math">
                      <m:sSub>
                        <m:sSubPr>
                          <m:ctrlPr>
                            <a:rPr lang="el-GR" sz="3200" i="1" smtClean="0">
                              <a:latin typeface="Cambria Math" panose="02040503050406030204" pitchFamily="18" charset="0"/>
                            </a:rPr>
                          </m:ctrlPr>
                        </m:sSubPr>
                        <m:e>
                          <m:r>
                            <m:rPr>
                              <m:sty m:val="p"/>
                            </m:rPr>
                            <a:rPr lang="el-GR" sz="3200" i="1" smtClean="0">
                              <a:latin typeface="Cambria Math" panose="02040503050406030204" pitchFamily="18" charset="0"/>
                            </a:rPr>
                            <m:t>Λ</m:t>
                          </m:r>
                        </m:e>
                        <m:sub>
                          <m:r>
                            <a:rPr lang="en-US" sz="3200" i="1" smtClean="0">
                              <a:latin typeface="Cambria Math" panose="02040503050406030204" pitchFamily="18" charset="0"/>
                            </a:rPr>
                            <m:t>1520</m:t>
                          </m:r>
                        </m:sub>
                      </m:sSub>
                      <m:sSup>
                        <m:sSupPr>
                          <m:ctrlPr>
                            <a:rPr lang="el-GR" sz="3200" i="1" smtClean="0">
                              <a:latin typeface="Cambria Math" panose="02040503050406030204" pitchFamily="18" charset="0"/>
                            </a:rPr>
                          </m:ctrlPr>
                        </m:sSupPr>
                        <m:e>
                          <m:r>
                            <a:rPr lang="en-US" sz="3200" i="1" smtClean="0">
                              <a:latin typeface="Cambria Math" panose="02040503050406030204" pitchFamily="18" charset="0"/>
                            </a:rPr>
                            <m:t>𝐾</m:t>
                          </m:r>
                        </m:e>
                        <m:sup>
                          <m:r>
                            <a:rPr lang="en-US" sz="3200" i="1" smtClean="0">
                              <a:latin typeface="Cambria Math" panose="02040503050406030204" pitchFamily="18" charset="0"/>
                            </a:rPr>
                            <m:t>+</m:t>
                          </m:r>
                        </m:sup>
                      </m:sSup>
                    </m:oMath>
                  </a14:m>
                  <a:endParaRPr lang="en-US" sz="3200" dirty="0"/>
                </a:p>
                <a:p>
                  <a:pPr marL="0" indent="0" defTabSz="914400">
                    <a:spcBef>
                      <a:spcPts val="1200"/>
                    </a:spcBef>
                    <a:buFont typeface="Arial" charset="0"/>
                    <a:buNone/>
                  </a:pPr>
                  <a:r>
                    <a:rPr lang="en-US" sz="3200" dirty="0"/>
                    <a:t> 	               </a:t>
                  </a:r>
                  <a14:m>
                    <m:oMath xmlns:m="http://schemas.openxmlformats.org/officeDocument/2006/math">
                      <m:sSup>
                        <m:sSupPr>
                          <m:ctrlPr>
                            <a:rPr lang="en-US" sz="3200" i="1" smtClean="0">
                              <a:latin typeface="Cambria Math" panose="02040503050406030204" pitchFamily="18" charset="0"/>
                            </a:rPr>
                          </m:ctrlPr>
                        </m:sSupPr>
                        <m:e>
                          <m:r>
                            <a:rPr lang="en-US" sz="3200" i="1" smtClean="0">
                              <a:latin typeface="Cambria Math" panose="02040503050406030204" pitchFamily="18" charset="0"/>
                            </a:rPr>
                            <m:t>𝐾</m:t>
                          </m:r>
                        </m:e>
                        <m:sup>
                          <m:r>
                            <a:rPr lang="en-US" sz="3200" i="1" smtClean="0">
                              <a:latin typeface="Cambria Math" panose="02040503050406030204" pitchFamily="18" charset="0"/>
                            </a:rPr>
                            <m:t>−</m:t>
                          </m:r>
                        </m:sup>
                      </m:sSup>
                      <m:r>
                        <a:rPr lang="en-US" sz="3200" i="1" smtClean="0">
                          <a:latin typeface="Cambria Math" panose="02040503050406030204" pitchFamily="18" charset="0"/>
                        </a:rPr>
                        <m:t>𝑝</m:t>
                      </m:r>
                    </m:oMath>
                  </a14:m>
                  <a:endParaRPr lang="en-US" sz="3200" dirty="0"/>
                </a:p>
              </p:txBody>
            </p:sp>
          </mc:Choice>
          <mc:Fallback xmlns="">
            <p:sp>
              <p:nvSpPr>
                <p:cNvPr id="64" name="Content Placeholder 2">
                  <a:extLst>
                    <a:ext uri="{FF2B5EF4-FFF2-40B4-BE49-F238E27FC236}">
                      <a16:creationId xmlns:a16="http://schemas.microsoft.com/office/drawing/2014/main" id="{97DCE936-D9C5-4DA3-B4DA-881BD6A56CBE}"/>
                    </a:ext>
                  </a:extLst>
                </p:cNvPr>
                <p:cNvSpPr txBox="1">
                  <a:spLocks noRot="1" noChangeAspect="1" noMove="1" noResize="1" noEditPoints="1" noAdjustHandles="1" noChangeArrowheads="1" noChangeShapeType="1" noTextEdit="1"/>
                </p:cNvSpPr>
                <p:nvPr/>
              </p:nvSpPr>
              <p:spPr>
                <a:xfrm>
                  <a:off x="5102531" y="11676541"/>
                  <a:ext cx="4306939" cy="2838784"/>
                </a:xfrm>
                <a:prstGeom prst="rect">
                  <a:avLst/>
                </a:prstGeom>
                <a:blipFill>
                  <a:blip r:embed="rId11"/>
                  <a:stretch>
                    <a:fillRect/>
                  </a:stretch>
                </a:blipFill>
              </p:spPr>
              <p:txBody>
                <a:bodyPr/>
                <a:lstStyle/>
                <a:p>
                  <a:r>
                    <a:rPr lang="en-US">
                      <a:noFill/>
                    </a:rPr>
                    <a:t> </a:t>
                  </a:r>
                </a:p>
              </p:txBody>
            </p:sp>
          </mc:Fallback>
        </mc:AlternateContent>
        <p:grpSp>
          <p:nvGrpSpPr>
            <p:cNvPr id="227" name="Group 226">
              <a:extLst>
                <a:ext uri="{FF2B5EF4-FFF2-40B4-BE49-F238E27FC236}">
                  <a16:creationId xmlns:a16="http://schemas.microsoft.com/office/drawing/2014/main" id="{247F32B2-8599-4FFD-BF1F-543F323C46A0}"/>
                </a:ext>
              </a:extLst>
            </p:cNvPr>
            <p:cNvGrpSpPr/>
            <p:nvPr/>
          </p:nvGrpSpPr>
          <p:grpSpPr>
            <a:xfrm>
              <a:off x="6592604" y="12199244"/>
              <a:ext cx="356199" cy="344520"/>
              <a:chOff x="6592604" y="12199244"/>
              <a:chExt cx="356199" cy="344520"/>
            </a:xfrm>
          </p:grpSpPr>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F028034D-D95E-42FE-9E41-1A3EEDFB1042}"/>
                      </a:ext>
                    </a:extLst>
                  </p14:cNvPr>
                  <p14:cNvContentPartPr/>
                  <p14:nvPr/>
                </p14:nvContentPartPr>
                <p14:xfrm>
                  <a:off x="6592604" y="12199244"/>
                  <a:ext cx="360" cy="344520"/>
                </p14:xfrm>
              </p:contentPart>
            </mc:Choice>
            <mc:Fallback xmlns="">
              <p:pic>
                <p:nvPicPr>
                  <p:cNvPr id="21" name="Ink 20">
                    <a:extLst>
                      <a:ext uri="{FF2B5EF4-FFF2-40B4-BE49-F238E27FC236}">
                        <a16:creationId xmlns:a16="http://schemas.microsoft.com/office/drawing/2014/main" id="{F028034D-D95E-42FE-9E41-1A3EEDFB1042}"/>
                      </a:ext>
                    </a:extLst>
                  </p:cNvPr>
                  <p:cNvPicPr/>
                  <p:nvPr/>
                </p:nvPicPr>
                <p:blipFill>
                  <a:blip r:embed="rId13"/>
                  <a:stretch>
                    <a:fillRect/>
                  </a:stretch>
                </p:blipFill>
                <p:spPr>
                  <a:xfrm>
                    <a:off x="6583604" y="12190604"/>
                    <a:ext cx="18000" cy="362160"/>
                  </a:xfrm>
                  <a:prstGeom prst="rect">
                    <a:avLst/>
                  </a:prstGeom>
                </p:spPr>
              </p:pic>
            </mc:Fallback>
          </mc:AlternateContent>
          <p:cxnSp>
            <p:nvCxnSpPr>
              <p:cNvPr id="79" name="Straight Arrow Connector 78">
                <a:extLst>
                  <a:ext uri="{FF2B5EF4-FFF2-40B4-BE49-F238E27FC236}">
                    <a16:creationId xmlns:a16="http://schemas.microsoft.com/office/drawing/2014/main" id="{A50DD560-8690-4257-BB63-8C3981C69B3D}"/>
                  </a:ext>
                </a:extLst>
              </p:cNvPr>
              <p:cNvCxnSpPr/>
              <p:nvPr/>
            </p:nvCxnSpPr>
            <p:spPr>
              <a:xfrm>
                <a:off x="6592604" y="12543764"/>
                <a:ext cx="3561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83" name="Group 82">
              <a:extLst>
                <a:ext uri="{FF2B5EF4-FFF2-40B4-BE49-F238E27FC236}">
                  <a16:creationId xmlns:a16="http://schemas.microsoft.com/office/drawing/2014/main" id="{6F29C735-1EFA-4492-B03D-6511558CF9DE}"/>
                </a:ext>
              </a:extLst>
            </p:cNvPr>
            <p:cNvGrpSpPr/>
            <p:nvPr/>
          </p:nvGrpSpPr>
          <p:grpSpPr>
            <a:xfrm>
              <a:off x="7174112" y="12816115"/>
              <a:ext cx="356199" cy="344520"/>
              <a:chOff x="6592604" y="12199244"/>
              <a:chExt cx="356199" cy="344520"/>
            </a:xfrm>
          </p:grpSpPr>
          <mc:AlternateContent xmlns:mc="http://schemas.openxmlformats.org/markup-compatibility/2006" xmlns:p14="http://schemas.microsoft.com/office/powerpoint/2010/main">
            <mc:Choice Requires="p14">
              <p:contentPart p14:bwMode="auto" r:id="rId14">
                <p14:nvContentPartPr>
                  <p14:cNvPr id="84" name="Ink 83">
                    <a:extLst>
                      <a:ext uri="{FF2B5EF4-FFF2-40B4-BE49-F238E27FC236}">
                        <a16:creationId xmlns:a16="http://schemas.microsoft.com/office/drawing/2014/main" id="{FADF036A-B295-45B4-BB12-770232A1A84A}"/>
                      </a:ext>
                    </a:extLst>
                  </p14:cNvPr>
                  <p14:cNvContentPartPr/>
                  <p14:nvPr/>
                </p14:nvContentPartPr>
                <p14:xfrm>
                  <a:off x="6592604" y="12199244"/>
                  <a:ext cx="360" cy="344520"/>
                </p14:xfrm>
              </p:contentPart>
            </mc:Choice>
            <mc:Fallback xmlns="">
              <p:pic>
                <p:nvPicPr>
                  <p:cNvPr id="84" name="Ink 83">
                    <a:extLst>
                      <a:ext uri="{FF2B5EF4-FFF2-40B4-BE49-F238E27FC236}">
                        <a16:creationId xmlns:a16="http://schemas.microsoft.com/office/drawing/2014/main" id="{FADF036A-B295-45B4-BB12-770232A1A84A}"/>
                      </a:ext>
                    </a:extLst>
                  </p:cNvPr>
                  <p:cNvPicPr/>
                  <p:nvPr/>
                </p:nvPicPr>
                <p:blipFill>
                  <a:blip r:embed="rId13"/>
                  <a:stretch>
                    <a:fillRect/>
                  </a:stretch>
                </p:blipFill>
                <p:spPr>
                  <a:xfrm>
                    <a:off x="6583604" y="12190604"/>
                    <a:ext cx="18000" cy="362160"/>
                  </a:xfrm>
                  <a:prstGeom prst="rect">
                    <a:avLst/>
                  </a:prstGeom>
                </p:spPr>
              </p:pic>
            </mc:Fallback>
          </mc:AlternateContent>
          <p:cxnSp>
            <p:nvCxnSpPr>
              <p:cNvPr id="85" name="Straight Arrow Connector 84">
                <a:extLst>
                  <a:ext uri="{FF2B5EF4-FFF2-40B4-BE49-F238E27FC236}">
                    <a16:creationId xmlns:a16="http://schemas.microsoft.com/office/drawing/2014/main" id="{FA006CB9-6A52-4E0C-BE77-D73D0A53E62D}"/>
                  </a:ext>
                </a:extLst>
              </p:cNvPr>
              <p:cNvCxnSpPr/>
              <p:nvPr/>
            </p:nvCxnSpPr>
            <p:spPr>
              <a:xfrm>
                <a:off x="6592604" y="12543764"/>
                <a:ext cx="3561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pic>
        <p:nvPicPr>
          <p:cNvPr id="230" name="Picture 2">
            <a:extLst>
              <a:ext uri="{FF2B5EF4-FFF2-40B4-BE49-F238E27FC236}">
                <a16:creationId xmlns:a16="http://schemas.microsoft.com/office/drawing/2014/main" id="{33C27474-C01B-47BD-BCFE-31C5FEC9FCD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863" r="5219"/>
          <a:stretch/>
        </p:blipFill>
        <p:spPr bwMode="auto">
          <a:xfrm>
            <a:off x="1932648" y="24360781"/>
            <a:ext cx="6885117" cy="585428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28A33F5C-2129-4EE3-88C7-3CA0EA79BBA8}"/>
              </a:ext>
            </a:extLst>
          </p:cNvPr>
          <p:cNvSpPr txBox="1"/>
          <p:nvPr/>
        </p:nvSpPr>
        <p:spPr>
          <a:xfrm>
            <a:off x="2791489" y="30342443"/>
            <a:ext cx="5001434" cy="492443"/>
          </a:xfrm>
          <a:prstGeom prst="rect">
            <a:avLst/>
          </a:prstGeom>
          <a:noFill/>
        </p:spPr>
        <p:txBody>
          <a:bodyPr wrap="none" rtlCol="0">
            <a:spAutoFit/>
          </a:bodyPr>
          <a:lstStyle/>
          <a:p>
            <a:r>
              <a:rPr lang="en-US" sz="2600" dirty="0">
                <a:cs typeface="Times New Roman" panose="02020603050405020304" pitchFamily="18" charset="0"/>
              </a:rPr>
              <a:t>Figure 3: Model of CLAS12 Detector</a:t>
            </a:r>
          </a:p>
        </p:txBody>
      </p:sp>
      <p:pic>
        <p:nvPicPr>
          <p:cNvPr id="232" name="Picture 231">
            <a:extLst>
              <a:ext uri="{FF2B5EF4-FFF2-40B4-BE49-F238E27FC236}">
                <a16:creationId xmlns:a16="http://schemas.microsoft.com/office/drawing/2014/main" id="{C976B824-4FC4-4789-AC7C-919CF6FA78AA}"/>
              </a:ext>
            </a:extLst>
          </p:cNvPr>
          <p:cNvPicPr>
            <a:picLocks noChangeAspect="1"/>
          </p:cNvPicPr>
          <p:nvPr/>
        </p:nvPicPr>
        <p:blipFill>
          <a:blip r:embed="rId16"/>
          <a:stretch>
            <a:fillRect/>
          </a:stretch>
        </p:blipFill>
        <p:spPr>
          <a:xfrm>
            <a:off x="12059597" y="8051248"/>
            <a:ext cx="7106531" cy="5367090"/>
          </a:xfrm>
          <a:prstGeom prst="rect">
            <a:avLst/>
          </a:prstGeom>
        </p:spPr>
      </p:pic>
      <p:pic>
        <p:nvPicPr>
          <p:cNvPr id="242" name="Picture 241">
            <a:extLst>
              <a:ext uri="{FF2B5EF4-FFF2-40B4-BE49-F238E27FC236}">
                <a16:creationId xmlns:a16="http://schemas.microsoft.com/office/drawing/2014/main" id="{70C58B14-23AD-4A22-B17A-0FDCDBCCB8FB}"/>
              </a:ext>
            </a:extLst>
          </p:cNvPr>
          <p:cNvPicPr>
            <a:picLocks noChangeAspect="1"/>
          </p:cNvPicPr>
          <p:nvPr/>
        </p:nvPicPr>
        <p:blipFill>
          <a:blip r:embed="rId17"/>
          <a:stretch>
            <a:fillRect/>
          </a:stretch>
        </p:blipFill>
        <p:spPr>
          <a:xfrm>
            <a:off x="26268772" y="17884974"/>
            <a:ext cx="4440498" cy="3615976"/>
          </a:xfrm>
          <a:prstGeom prst="rect">
            <a:avLst/>
          </a:prstGeom>
        </p:spPr>
      </p:pic>
      <p:pic>
        <p:nvPicPr>
          <p:cNvPr id="244" name="Picture 243">
            <a:extLst>
              <a:ext uri="{FF2B5EF4-FFF2-40B4-BE49-F238E27FC236}">
                <a16:creationId xmlns:a16="http://schemas.microsoft.com/office/drawing/2014/main" id="{B655D5CE-61C3-44F0-8B35-33442E148242}"/>
              </a:ext>
            </a:extLst>
          </p:cNvPr>
          <p:cNvPicPr>
            <a:picLocks noChangeAspect="1"/>
          </p:cNvPicPr>
          <p:nvPr/>
        </p:nvPicPr>
        <p:blipFill>
          <a:blip r:embed="rId18"/>
          <a:stretch>
            <a:fillRect/>
          </a:stretch>
        </p:blipFill>
        <p:spPr>
          <a:xfrm>
            <a:off x="30777917" y="17827020"/>
            <a:ext cx="4484796" cy="3673929"/>
          </a:xfrm>
          <a:prstGeom prst="rect">
            <a:avLst/>
          </a:prstGeom>
        </p:spPr>
      </p:pic>
      <p:pic>
        <p:nvPicPr>
          <p:cNvPr id="249" name="Picture 248">
            <a:extLst>
              <a:ext uri="{FF2B5EF4-FFF2-40B4-BE49-F238E27FC236}">
                <a16:creationId xmlns:a16="http://schemas.microsoft.com/office/drawing/2014/main" id="{ECD6AEAD-C769-4B59-A828-2DF4D1AE9D70}"/>
              </a:ext>
            </a:extLst>
          </p:cNvPr>
          <p:cNvPicPr>
            <a:picLocks noChangeAspect="1"/>
          </p:cNvPicPr>
          <p:nvPr/>
        </p:nvPicPr>
        <p:blipFill>
          <a:blip r:embed="rId19"/>
          <a:stretch>
            <a:fillRect/>
          </a:stretch>
        </p:blipFill>
        <p:spPr>
          <a:xfrm>
            <a:off x="19816945" y="17763632"/>
            <a:ext cx="6276052" cy="4261642"/>
          </a:xfrm>
          <a:prstGeom prst="rect">
            <a:avLst/>
          </a:prstGeom>
        </p:spPr>
      </p:pic>
      <p:sp>
        <p:nvSpPr>
          <p:cNvPr id="107" name="TextBox 106">
            <a:extLst>
              <a:ext uri="{FF2B5EF4-FFF2-40B4-BE49-F238E27FC236}">
                <a16:creationId xmlns:a16="http://schemas.microsoft.com/office/drawing/2014/main" id="{9F5EA697-98A9-46BE-9C01-82D26CA7E562}"/>
              </a:ext>
            </a:extLst>
          </p:cNvPr>
          <p:cNvSpPr txBox="1"/>
          <p:nvPr/>
        </p:nvSpPr>
        <p:spPr>
          <a:xfrm>
            <a:off x="20253679" y="23686864"/>
            <a:ext cx="14598447" cy="5632311"/>
          </a:xfrm>
          <a:prstGeom prst="rect">
            <a:avLst/>
          </a:prstGeom>
          <a:noFill/>
        </p:spPr>
        <p:txBody>
          <a:bodyPr wrap="square" rtlCol="0">
            <a:spAutoFit/>
          </a:bodyPr>
          <a:lstStyle/>
          <a:p>
            <a:pPr>
              <a:spcAft>
                <a:spcPts val="1200"/>
              </a:spcAft>
            </a:pPr>
            <a:r>
              <a:rPr lang="en-US" sz="3000" b="1" dirty="0">
                <a:cs typeface="Times New Roman" panose="02020603050405020304" pitchFamily="18" charset="0"/>
              </a:rPr>
              <a:t>Efficiencies</a:t>
            </a:r>
          </a:p>
          <a:p>
            <a:pPr>
              <a:spcAft>
                <a:spcPts val="1200"/>
              </a:spcAft>
            </a:pPr>
            <a:r>
              <a:rPr lang="en-US" sz="3000" dirty="0">
                <a:cs typeface="Times New Roman" panose="02020603050405020304" pitchFamily="18" charset="0"/>
              </a:rPr>
              <a:t>Detector efficiencies are obtained from the MC simulated events. Before being pushed through event selection, all input MC events are taken to be thrown events. The events that make it past the event selection are accepted events. Dividing accepted events by total events for each energy bin gives the efficiency distribution over </a:t>
            </a:r>
            <a:r>
              <a:rPr lang="en-US" sz="3000" i="1" dirty="0">
                <a:cs typeface="Times New Roman" panose="02020603050405020304" pitchFamily="18" charset="0"/>
              </a:rPr>
              <a:t>W</a:t>
            </a:r>
            <a:r>
              <a:rPr lang="en-US" sz="3000" dirty="0">
                <a:cs typeface="Times New Roman" panose="02020603050405020304" pitchFamily="18" charset="0"/>
              </a:rPr>
              <a:t>.</a:t>
            </a: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a:p>
            <a:pPr>
              <a:spcAft>
                <a:spcPts val="1200"/>
              </a:spcAft>
            </a:pPr>
            <a:endParaRPr lang="en-US" sz="3000" dirty="0">
              <a:cs typeface="Times New Roman" panose="02020603050405020304" pitchFamily="18" charset="0"/>
            </a:endParaRPr>
          </a:p>
        </p:txBody>
      </p:sp>
      <p:sp>
        <p:nvSpPr>
          <p:cNvPr id="108" name="TextBox 107">
            <a:extLst>
              <a:ext uri="{FF2B5EF4-FFF2-40B4-BE49-F238E27FC236}">
                <a16:creationId xmlns:a16="http://schemas.microsoft.com/office/drawing/2014/main" id="{356C85CF-81C9-448F-A8C0-558EF2B693FF}"/>
              </a:ext>
            </a:extLst>
          </p:cNvPr>
          <p:cNvSpPr txBox="1"/>
          <p:nvPr/>
        </p:nvSpPr>
        <p:spPr>
          <a:xfrm>
            <a:off x="19816945" y="22146616"/>
            <a:ext cx="6379392" cy="1292662"/>
          </a:xfrm>
          <a:prstGeom prst="rect">
            <a:avLst/>
          </a:prstGeom>
          <a:noFill/>
        </p:spPr>
        <p:txBody>
          <a:bodyPr wrap="square" rtlCol="0">
            <a:spAutoFit/>
          </a:bodyPr>
          <a:lstStyle/>
          <a:p>
            <a:r>
              <a:rPr lang="en-US" sz="2600" dirty="0">
                <a:cs typeface="Times New Roman" panose="02020603050405020304" pitchFamily="18" charset="0"/>
              </a:rPr>
              <a:t>Figure 4: Mass of </a:t>
            </a:r>
            <a:r>
              <a:rPr lang="en-US" sz="2600" i="1" dirty="0">
                <a:cs typeface="Times New Roman" panose="02020603050405020304" pitchFamily="18" charset="0"/>
              </a:rPr>
              <a:t>K</a:t>
            </a:r>
            <a:r>
              <a:rPr lang="en-US" sz="2600" i="1" baseline="30000" dirty="0">
                <a:cs typeface="Times New Roman" panose="02020603050405020304" pitchFamily="18" charset="0"/>
              </a:rPr>
              <a:t>-</a:t>
            </a:r>
            <a:r>
              <a:rPr lang="en-US" sz="2600" i="1" dirty="0">
                <a:cs typeface="Times New Roman" panose="02020603050405020304" pitchFamily="18" charset="0"/>
              </a:rPr>
              <a:t>p</a:t>
            </a:r>
            <a:r>
              <a:rPr lang="en-US" sz="2600" dirty="0">
                <a:cs typeface="Times New Roman" panose="02020603050405020304" pitchFamily="18" charset="0"/>
              </a:rPr>
              <a:t> vs </a:t>
            </a:r>
            <a:r>
              <a:rPr lang="en-US" sz="2600" i="1" dirty="0">
                <a:cs typeface="Times New Roman" panose="02020603050405020304" pitchFamily="18" charset="0"/>
              </a:rPr>
              <a:t>W</a:t>
            </a:r>
            <a:r>
              <a:rPr lang="en-US" sz="2600" dirty="0">
                <a:cs typeface="Times New Roman" panose="02020603050405020304" pitchFamily="18" charset="0"/>
              </a:rPr>
              <a:t>, with cuts on </a:t>
            </a:r>
            <a:r>
              <a:rPr lang="en-US" sz="2600" i="1" dirty="0">
                <a:cs typeface="Times New Roman" panose="02020603050405020304" pitchFamily="18" charset="0"/>
              </a:rPr>
              <a:t>y</a:t>
            </a:r>
            <a:r>
              <a:rPr lang="en-US" sz="2600" dirty="0">
                <a:cs typeface="Times New Roman" panose="02020603050405020304" pitchFamily="18" charset="0"/>
              </a:rPr>
              <a:t> axis from 1.48-1.56, divided into bins of 60 MeV along </a:t>
            </a:r>
            <a:r>
              <a:rPr lang="en-US" sz="2600" i="1" dirty="0">
                <a:cs typeface="Times New Roman" panose="02020603050405020304" pitchFamily="18" charset="0"/>
              </a:rPr>
              <a:t>W</a:t>
            </a:r>
            <a:r>
              <a:rPr lang="en-US" sz="2600" dirty="0">
                <a:cs typeface="Times New Roman" panose="02020603050405020304" pitchFamily="18" charset="0"/>
              </a:rPr>
              <a:t>. (spring data)</a:t>
            </a:r>
          </a:p>
        </p:txBody>
      </p:sp>
      <p:sp>
        <p:nvSpPr>
          <p:cNvPr id="109" name="TextBox 108">
            <a:extLst>
              <a:ext uri="{FF2B5EF4-FFF2-40B4-BE49-F238E27FC236}">
                <a16:creationId xmlns:a16="http://schemas.microsoft.com/office/drawing/2014/main" id="{309B2083-8925-44F3-B976-168E838E445A}"/>
              </a:ext>
            </a:extLst>
          </p:cNvPr>
          <p:cNvSpPr txBox="1"/>
          <p:nvPr/>
        </p:nvSpPr>
        <p:spPr>
          <a:xfrm>
            <a:off x="26401546" y="21708216"/>
            <a:ext cx="8894229" cy="1692771"/>
          </a:xfrm>
          <a:prstGeom prst="rect">
            <a:avLst/>
          </a:prstGeom>
          <a:noFill/>
        </p:spPr>
        <p:txBody>
          <a:bodyPr wrap="square" rtlCol="0">
            <a:spAutoFit/>
          </a:bodyPr>
          <a:lstStyle/>
          <a:p>
            <a:r>
              <a:rPr lang="en-US" sz="2600" dirty="0">
                <a:cs typeface="Times New Roman" panose="02020603050405020304" pitchFamily="18" charset="0"/>
              </a:rPr>
              <a:t>Figures 5 and 6: Mass of </a:t>
            </a:r>
            <a:r>
              <a:rPr lang="en-US" sz="2600" i="1" dirty="0">
                <a:cs typeface="Times New Roman" panose="02020603050405020304" pitchFamily="18" charset="0"/>
              </a:rPr>
              <a:t>K</a:t>
            </a:r>
            <a:r>
              <a:rPr lang="en-US" sz="2600" i="1" baseline="30000" dirty="0">
                <a:cs typeface="Times New Roman" panose="02020603050405020304" pitchFamily="18" charset="0"/>
              </a:rPr>
              <a:t>-</a:t>
            </a:r>
            <a:r>
              <a:rPr lang="en-US" sz="2600" i="1" dirty="0">
                <a:cs typeface="Times New Roman" panose="02020603050405020304" pitchFamily="18" charset="0"/>
              </a:rPr>
              <a:t>p</a:t>
            </a:r>
            <a:r>
              <a:rPr lang="en-US" sz="2600" dirty="0">
                <a:cs typeface="Times New Roman" panose="02020603050405020304" pitchFamily="18" charset="0"/>
              </a:rPr>
              <a:t> in the range 3.02 &lt; </a:t>
            </a:r>
            <a:r>
              <a:rPr lang="en-US" sz="2600" i="1" dirty="0">
                <a:cs typeface="Times New Roman" panose="02020603050405020304" pitchFamily="18" charset="0"/>
              </a:rPr>
              <a:t>W</a:t>
            </a:r>
            <a:r>
              <a:rPr lang="en-US" sz="2600" dirty="0">
                <a:cs typeface="Times New Roman" panose="02020603050405020304" pitchFamily="18" charset="0"/>
              </a:rPr>
              <a:t> &lt; 3.08 GeV, without (left) and with (right) a Gaussian + linear fit. The blue fit is total, red fit is background, and green points are blue - red, taken to be signal. (spring data)</a:t>
            </a:r>
          </a:p>
        </p:txBody>
      </p:sp>
      <p:pic>
        <p:nvPicPr>
          <p:cNvPr id="40" name="Picture 39">
            <a:extLst>
              <a:ext uri="{FF2B5EF4-FFF2-40B4-BE49-F238E27FC236}">
                <a16:creationId xmlns:a16="http://schemas.microsoft.com/office/drawing/2014/main" id="{9402984D-6584-4DAD-AE9D-A146504F53E4}"/>
              </a:ext>
            </a:extLst>
          </p:cNvPr>
          <p:cNvPicPr>
            <a:picLocks noChangeAspect="1"/>
          </p:cNvPicPr>
          <p:nvPr/>
        </p:nvPicPr>
        <p:blipFill>
          <a:blip r:embed="rId20"/>
          <a:stretch>
            <a:fillRect/>
          </a:stretch>
        </p:blipFill>
        <p:spPr>
          <a:xfrm>
            <a:off x="36390760" y="7038683"/>
            <a:ext cx="6176770" cy="4593730"/>
          </a:xfrm>
          <a:prstGeom prst="rect">
            <a:avLst/>
          </a:prstGeom>
        </p:spPr>
      </p:pic>
      <p:pic>
        <p:nvPicPr>
          <p:cNvPr id="42" name="Picture 41">
            <a:extLst>
              <a:ext uri="{FF2B5EF4-FFF2-40B4-BE49-F238E27FC236}">
                <a16:creationId xmlns:a16="http://schemas.microsoft.com/office/drawing/2014/main" id="{19A1D253-AA96-494C-9606-C24E25057E9A}"/>
              </a:ext>
            </a:extLst>
          </p:cNvPr>
          <p:cNvPicPr>
            <a:picLocks noChangeAspect="1"/>
          </p:cNvPicPr>
          <p:nvPr/>
        </p:nvPicPr>
        <p:blipFill>
          <a:blip r:embed="rId21"/>
          <a:stretch>
            <a:fillRect/>
          </a:stretch>
        </p:blipFill>
        <p:spPr>
          <a:xfrm>
            <a:off x="29297798" y="26524387"/>
            <a:ext cx="5916165" cy="4356364"/>
          </a:xfrm>
          <a:prstGeom prst="rect">
            <a:avLst/>
          </a:prstGeom>
        </p:spPr>
      </p:pic>
      <p:pic>
        <p:nvPicPr>
          <p:cNvPr id="44" name="Picture 43">
            <a:extLst>
              <a:ext uri="{FF2B5EF4-FFF2-40B4-BE49-F238E27FC236}">
                <a16:creationId xmlns:a16="http://schemas.microsoft.com/office/drawing/2014/main" id="{93141EFB-4DC0-4DFB-A259-91406DDB28E0}"/>
              </a:ext>
            </a:extLst>
          </p:cNvPr>
          <p:cNvPicPr>
            <a:picLocks noChangeAspect="1"/>
          </p:cNvPicPr>
          <p:nvPr/>
        </p:nvPicPr>
        <p:blipFill>
          <a:blip r:embed="rId22"/>
          <a:stretch>
            <a:fillRect/>
          </a:stretch>
        </p:blipFill>
        <p:spPr>
          <a:xfrm>
            <a:off x="42934983" y="7034248"/>
            <a:ext cx="6201257" cy="4602191"/>
          </a:xfrm>
          <a:prstGeom prst="rect">
            <a:avLst/>
          </a:prstGeom>
        </p:spPr>
      </p:pic>
      <p:pic>
        <p:nvPicPr>
          <p:cNvPr id="46" name="Picture 45">
            <a:extLst>
              <a:ext uri="{FF2B5EF4-FFF2-40B4-BE49-F238E27FC236}">
                <a16:creationId xmlns:a16="http://schemas.microsoft.com/office/drawing/2014/main" id="{A84F4738-05DA-4825-9E10-6BE1508180E7}"/>
              </a:ext>
            </a:extLst>
          </p:cNvPr>
          <p:cNvPicPr>
            <a:picLocks noChangeAspect="1"/>
          </p:cNvPicPr>
          <p:nvPr/>
        </p:nvPicPr>
        <p:blipFill>
          <a:blip r:embed="rId23"/>
          <a:stretch>
            <a:fillRect/>
          </a:stretch>
        </p:blipFill>
        <p:spPr>
          <a:xfrm>
            <a:off x="36444077" y="12647891"/>
            <a:ext cx="6176770" cy="4622866"/>
          </a:xfrm>
          <a:prstGeom prst="rect">
            <a:avLst/>
          </a:prstGeom>
        </p:spPr>
      </p:pic>
      <p:pic>
        <p:nvPicPr>
          <p:cNvPr id="66" name="Picture 65">
            <a:extLst>
              <a:ext uri="{FF2B5EF4-FFF2-40B4-BE49-F238E27FC236}">
                <a16:creationId xmlns:a16="http://schemas.microsoft.com/office/drawing/2014/main" id="{88CDC14B-27B0-4DC6-B7C7-D3080451E660}"/>
              </a:ext>
            </a:extLst>
          </p:cNvPr>
          <p:cNvPicPr>
            <a:picLocks noChangeAspect="1"/>
          </p:cNvPicPr>
          <p:nvPr/>
        </p:nvPicPr>
        <p:blipFill>
          <a:blip r:embed="rId24"/>
          <a:stretch>
            <a:fillRect/>
          </a:stretch>
        </p:blipFill>
        <p:spPr>
          <a:xfrm>
            <a:off x="42934983" y="12650791"/>
            <a:ext cx="6201257" cy="4611941"/>
          </a:xfrm>
          <a:prstGeom prst="rect">
            <a:avLst/>
          </a:prstGeom>
        </p:spPr>
      </p:pic>
      <p:pic>
        <p:nvPicPr>
          <p:cNvPr id="70" name="Picture 69">
            <a:extLst>
              <a:ext uri="{FF2B5EF4-FFF2-40B4-BE49-F238E27FC236}">
                <a16:creationId xmlns:a16="http://schemas.microsoft.com/office/drawing/2014/main" id="{F7DE04E0-F30A-438B-933E-6FEF8C545EC7}"/>
              </a:ext>
            </a:extLst>
          </p:cNvPr>
          <p:cNvPicPr>
            <a:picLocks noChangeAspect="1"/>
          </p:cNvPicPr>
          <p:nvPr/>
        </p:nvPicPr>
        <p:blipFill>
          <a:blip r:embed="rId25"/>
          <a:stretch>
            <a:fillRect/>
          </a:stretch>
        </p:blipFill>
        <p:spPr>
          <a:xfrm>
            <a:off x="19810990" y="26518118"/>
            <a:ext cx="4672394" cy="3445523"/>
          </a:xfrm>
          <a:prstGeom prst="rect">
            <a:avLst/>
          </a:prstGeom>
        </p:spPr>
      </p:pic>
      <p:pic>
        <p:nvPicPr>
          <p:cNvPr id="72" name="Picture 71">
            <a:extLst>
              <a:ext uri="{FF2B5EF4-FFF2-40B4-BE49-F238E27FC236}">
                <a16:creationId xmlns:a16="http://schemas.microsoft.com/office/drawing/2014/main" id="{0218DA54-B11C-4D66-A7D6-6ECF1025C784}"/>
              </a:ext>
            </a:extLst>
          </p:cNvPr>
          <p:cNvPicPr>
            <a:picLocks noChangeAspect="1"/>
          </p:cNvPicPr>
          <p:nvPr/>
        </p:nvPicPr>
        <p:blipFill>
          <a:blip r:embed="rId26"/>
          <a:stretch>
            <a:fillRect/>
          </a:stretch>
        </p:blipFill>
        <p:spPr>
          <a:xfrm>
            <a:off x="24481679" y="26521954"/>
            <a:ext cx="4621251" cy="3445863"/>
          </a:xfrm>
          <a:prstGeom prst="rect">
            <a:avLst/>
          </a:prstGeom>
        </p:spPr>
      </p:pic>
      <p:sp>
        <p:nvSpPr>
          <p:cNvPr id="142" name="TextBox 141">
            <a:extLst>
              <a:ext uri="{FF2B5EF4-FFF2-40B4-BE49-F238E27FC236}">
                <a16:creationId xmlns:a16="http://schemas.microsoft.com/office/drawing/2014/main" id="{95880D8C-5774-418B-A947-77D456BBEBBF}"/>
              </a:ext>
            </a:extLst>
          </p:cNvPr>
          <p:cNvSpPr txBox="1"/>
          <p:nvPr/>
        </p:nvSpPr>
        <p:spPr>
          <a:xfrm>
            <a:off x="19922340" y="30187655"/>
            <a:ext cx="9180589" cy="892552"/>
          </a:xfrm>
          <a:prstGeom prst="rect">
            <a:avLst/>
          </a:prstGeom>
          <a:noFill/>
        </p:spPr>
        <p:txBody>
          <a:bodyPr wrap="square" rtlCol="0">
            <a:spAutoFit/>
          </a:bodyPr>
          <a:lstStyle/>
          <a:p>
            <a:r>
              <a:rPr lang="en-US" sz="2600" dirty="0">
                <a:cs typeface="Times New Roman" panose="02020603050405020304" pitchFamily="18" charset="0"/>
              </a:rPr>
              <a:t>Figures 7, 8, 9: Thrown events (left), accepted events (middle), and efficiencies (right). (spring data)</a:t>
            </a:r>
          </a:p>
        </p:txBody>
      </p:sp>
      <p:sp>
        <p:nvSpPr>
          <p:cNvPr id="143" name="TextBox 142">
            <a:extLst>
              <a:ext uri="{FF2B5EF4-FFF2-40B4-BE49-F238E27FC236}">
                <a16:creationId xmlns:a16="http://schemas.microsoft.com/office/drawing/2014/main" id="{7CADA82E-344B-4964-BF28-2FEADD524F11}"/>
              </a:ext>
            </a:extLst>
          </p:cNvPr>
          <p:cNvSpPr txBox="1"/>
          <p:nvPr/>
        </p:nvSpPr>
        <p:spPr>
          <a:xfrm>
            <a:off x="36623186" y="17503969"/>
            <a:ext cx="12435692" cy="1292662"/>
          </a:xfrm>
          <a:prstGeom prst="rect">
            <a:avLst/>
          </a:prstGeom>
          <a:noFill/>
        </p:spPr>
        <p:txBody>
          <a:bodyPr wrap="square" rtlCol="0">
            <a:spAutoFit/>
          </a:bodyPr>
          <a:lstStyle/>
          <a:p>
            <a:r>
              <a:rPr lang="en-US" sz="2600" dirty="0">
                <a:cs typeface="Times New Roman" panose="02020603050405020304" pitchFamily="18" charset="0"/>
              </a:rPr>
              <a:t>Figures 12, 13: Yields (left) and efficiency-corrected yields (right) of Fall 2018 positive data. Note positive in-bending yields fewer events than negative, as expected in a net-positive reaction.</a:t>
            </a:r>
          </a:p>
        </p:txBody>
      </p:sp>
      <p:sp>
        <p:nvSpPr>
          <p:cNvPr id="144" name="TextBox 143">
            <a:extLst>
              <a:ext uri="{FF2B5EF4-FFF2-40B4-BE49-F238E27FC236}">
                <a16:creationId xmlns:a16="http://schemas.microsoft.com/office/drawing/2014/main" id="{D60AF6CF-3382-460F-A836-894D998B2FAC}"/>
              </a:ext>
            </a:extLst>
          </p:cNvPr>
          <p:cNvSpPr txBox="1"/>
          <p:nvPr/>
        </p:nvSpPr>
        <p:spPr>
          <a:xfrm>
            <a:off x="36528192" y="24011710"/>
            <a:ext cx="12625679" cy="892552"/>
          </a:xfrm>
          <a:prstGeom prst="rect">
            <a:avLst/>
          </a:prstGeom>
          <a:noFill/>
        </p:spPr>
        <p:txBody>
          <a:bodyPr wrap="square" rtlCol="0">
            <a:spAutoFit/>
          </a:bodyPr>
          <a:lstStyle/>
          <a:p>
            <a:r>
              <a:rPr lang="en-US" sz="2600" dirty="0">
                <a:cs typeface="Times New Roman" panose="02020603050405020304" pitchFamily="18" charset="0"/>
              </a:rPr>
              <a:t>Figures 14, 15: Total Corrected Yields (spring and fall data combined), on a log </a:t>
            </a:r>
            <a:r>
              <a:rPr lang="en-US" sz="2600" i="1" dirty="0">
                <a:cs typeface="Times New Roman" panose="02020603050405020304" pitchFamily="18" charset="0"/>
              </a:rPr>
              <a:t>y</a:t>
            </a:r>
            <a:r>
              <a:rPr lang="en-US" sz="2600" dirty="0">
                <a:cs typeface="Times New Roman" panose="02020603050405020304" pitchFamily="18" charset="0"/>
              </a:rPr>
              <a:t>-axis (left), and standard axis, zoomed in to 3.1 &lt; </a:t>
            </a:r>
            <a:r>
              <a:rPr lang="en-US" sz="2600" i="1" dirty="0">
                <a:cs typeface="Times New Roman" panose="02020603050405020304" pitchFamily="18" charset="0"/>
              </a:rPr>
              <a:t>W</a:t>
            </a:r>
            <a:r>
              <a:rPr lang="en-US" sz="2600" dirty="0">
                <a:cs typeface="Times New Roman" panose="02020603050405020304" pitchFamily="18" charset="0"/>
              </a:rPr>
              <a:t> &lt; 4.3 GeV (right). </a:t>
            </a:r>
          </a:p>
        </p:txBody>
      </p:sp>
      <p:pic>
        <p:nvPicPr>
          <p:cNvPr id="36" name="Picture 35">
            <a:extLst>
              <a:ext uri="{FF2B5EF4-FFF2-40B4-BE49-F238E27FC236}">
                <a16:creationId xmlns:a16="http://schemas.microsoft.com/office/drawing/2014/main" id="{C62C03DF-5225-4038-AF41-8E2E27318942}"/>
              </a:ext>
            </a:extLst>
          </p:cNvPr>
          <p:cNvPicPr>
            <a:picLocks noChangeAspect="1"/>
          </p:cNvPicPr>
          <p:nvPr/>
        </p:nvPicPr>
        <p:blipFill>
          <a:blip r:embed="rId27"/>
          <a:stretch>
            <a:fillRect/>
          </a:stretch>
        </p:blipFill>
        <p:spPr>
          <a:xfrm>
            <a:off x="36189774" y="19182572"/>
            <a:ext cx="5976479" cy="4557709"/>
          </a:xfrm>
          <a:prstGeom prst="rect">
            <a:avLst/>
          </a:prstGeom>
        </p:spPr>
      </p:pic>
      <p:pic>
        <p:nvPicPr>
          <p:cNvPr id="32" name="Picture 31">
            <a:extLst>
              <a:ext uri="{FF2B5EF4-FFF2-40B4-BE49-F238E27FC236}">
                <a16:creationId xmlns:a16="http://schemas.microsoft.com/office/drawing/2014/main" id="{F2496677-58D1-4196-BBDE-9A2CC024E6D1}"/>
              </a:ext>
            </a:extLst>
          </p:cNvPr>
          <p:cNvPicPr>
            <a:picLocks noChangeAspect="1"/>
          </p:cNvPicPr>
          <p:nvPr/>
        </p:nvPicPr>
        <p:blipFill>
          <a:blip r:embed="rId28"/>
          <a:stretch>
            <a:fillRect/>
          </a:stretch>
        </p:blipFill>
        <p:spPr>
          <a:xfrm>
            <a:off x="42558995" y="19147052"/>
            <a:ext cx="6895747" cy="4593229"/>
          </a:xfrm>
          <a:prstGeom prst="rect">
            <a:avLst/>
          </a:prstGeom>
        </p:spPr>
      </p:pic>
      <p:cxnSp>
        <p:nvCxnSpPr>
          <p:cNvPr id="95" name="Straight Connector 94">
            <a:extLst>
              <a:ext uri="{FF2B5EF4-FFF2-40B4-BE49-F238E27FC236}">
                <a16:creationId xmlns:a16="http://schemas.microsoft.com/office/drawing/2014/main" id="{88454FD2-47BF-467D-BEBD-E2C8B78CD343}"/>
              </a:ext>
            </a:extLst>
          </p:cNvPr>
          <p:cNvCxnSpPr/>
          <p:nvPr/>
        </p:nvCxnSpPr>
        <p:spPr>
          <a:xfrm>
            <a:off x="0" y="0"/>
            <a:ext cx="256032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4402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6866</TotalTime>
  <Words>1333</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 Math</vt:lpstr>
      <vt:lpstr>Palatino Linotype</vt:lpstr>
      <vt:lpstr>Tahoma</vt:lpstr>
      <vt:lpstr>Times New Roman</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Thorpe</dc:creator>
  <cp:lastModifiedBy>Michael Dugger</cp:lastModifiedBy>
  <cp:revision>136</cp:revision>
  <dcterms:created xsi:type="dcterms:W3CDTF">2015-03-04T07:26:06Z</dcterms:created>
  <dcterms:modified xsi:type="dcterms:W3CDTF">2022-03-26T04:19:39Z</dcterms:modified>
</cp:coreProperties>
</file>